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791" r:id="rId20"/>
    <p:sldId id="792" r:id="rId21"/>
    <p:sldId id="793" r:id="rId22"/>
    <p:sldId id="794" r:id="rId23"/>
    <p:sldId id="795" r:id="rId24"/>
    <p:sldId id="744" r:id="rId25"/>
    <p:sldId id="286" r:id="rId26"/>
    <p:sldId id="303" r:id="rId27"/>
    <p:sldId id="332" r:id="rId28"/>
    <p:sldId id="771" r:id="rId29"/>
    <p:sldId id="772" r:id="rId30"/>
    <p:sldId id="773" r:id="rId31"/>
    <p:sldId id="304" r:id="rId32"/>
    <p:sldId id="300" r:id="rId33"/>
    <p:sldId id="291" r:id="rId34"/>
    <p:sldId id="289" r:id="rId35"/>
    <p:sldId id="308" r:id="rId36"/>
    <p:sldId id="774" r:id="rId37"/>
    <p:sldId id="775" r:id="rId38"/>
    <p:sldId id="776" r:id="rId39"/>
    <p:sldId id="305" r:id="rId40"/>
    <p:sldId id="777" r:id="rId41"/>
    <p:sldId id="778" r:id="rId42"/>
    <p:sldId id="323" r:id="rId43"/>
    <p:sldId id="722" r:id="rId44"/>
    <p:sldId id="749" r:id="rId45"/>
    <p:sldId id="750" r:id="rId46"/>
    <p:sldId id="752" r:id="rId47"/>
    <p:sldId id="745" r:id="rId48"/>
    <p:sldId id="754" r:id="rId49"/>
    <p:sldId id="756" r:id="rId50"/>
    <p:sldId id="758" r:id="rId51"/>
    <p:sldId id="278" r:id="rId52"/>
    <p:sldId id="760" r:id="rId53"/>
    <p:sldId id="307" r:id="rId54"/>
    <p:sldId id="306" r:id="rId55"/>
    <p:sldId id="309" r:id="rId56"/>
    <p:sldId id="779" r:id="rId57"/>
    <p:sldId id="796" r:id="rId58"/>
    <p:sldId id="299" r:id="rId59"/>
    <p:sldId id="312" r:id="rId60"/>
    <p:sldId id="292" r:id="rId61"/>
    <p:sldId id="780" r:id="rId62"/>
    <p:sldId id="797" r:id="rId63"/>
    <p:sldId id="285" r:id="rId64"/>
    <p:sldId id="311" r:id="rId65"/>
    <p:sldId id="287" r:id="rId66"/>
    <p:sldId id="781" r:id="rId67"/>
    <p:sldId id="782" r:id="rId68"/>
    <p:sldId id="293" r:id="rId69"/>
    <p:sldId id="295" r:id="rId70"/>
    <p:sldId id="301" r:id="rId71"/>
    <p:sldId id="288" r:id="rId72"/>
    <p:sldId id="296" r:id="rId73"/>
    <p:sldId id="783" r:id="rId74"/>
    <p:sldId id="315" r:id="rId75"/>
    <p:sldId id="314" r:id="rId76"/>
    <p:sldId id="799" r:id="rId77"/>
    <p:sldId id="800" r:id="rId78"/>
    <p:sldId id="313" r:id="rId79"/>
    <p:sldId id="798" r:id="rId80"/>
    <p:sldId id="316" r:id="rId81"/>
    <p:sldId id="784" r:id="rId82"/>
    <p:sldId id="785" r:id="rId83"/>
    <p:sldId id="257" r:id="rId84"/>
    <p:sldId id="317" r:id="rId85"/>
    <p:sldId id="318" r:id="rId86"/>
    <p:sldId id="319" r:id="rId87"/>
    <p:sldId id="320" r:id="rId88"/>
    <p:sldId id="268" r:id="rId89"/>
    <p:sldId id="269" r:id="rId90"/>
    <p:sldId id="751"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5854"/>
    <p:restoredTop sz="95659"/>
  </p:normalViewPr>
  <p:slideViewPr>
    <p:cSldViewPr snapToGrid="0" snapToObjects="1">
      <p:cViewPr varScale="1">
        <p:scale>
          <a:sx n="127" d="100"/>
          <a:sy n="127" d="100"/>
        </p:scale>
        <p:origin x="552" y="184"/>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9562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7/11/21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7/11/21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7/11/21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7/11/21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7/11/21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7/11/21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7/11/21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7/11/21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7/11/21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7/11/21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7/11/21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7/11/21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0.png"/><Relationship Id="rId4" Type="http://schemas.openxmlformats.org/officeDocument/2006/relationships/image" Target="../media/image140.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png"/><Relationship Id="rId7"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38.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321.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30.png"/><Relationship Id="rId7" Type="http://schemas.openxmlformats.org/officeDocument/2006/relationships/image" Target="../media/image380.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56.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540.png"/><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latin typeface="Calibri" panose="020F0502020204030204" pitchFamily="34" charset="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400" dirty="0"/>
                  <a:t>We can use lookback resistance to calculate the Thevenin equivalent resistance and ideal source.</a:t>
                </a:r>
              </a:p>
              <a:p>
                <a:r>
                  <a:rPr lang="en-US" sz="2400" dirty="0"/>
                  <a:t>To find the lookback resistance, short the source and apply the usual laws.</a:t>
                </a:r>
              </a:p>
              <a:p>
                <a:pPr lvl="1"/>
                <a:r>
                  <a:rPr lang="en-US" dirty="0"/>
                  <a:t>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r>
                  <a:rPr lang="en-US" sz="2400" dirty="0"/>
                  <a:t>To find the new ideal source, notice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oMath>
                </a14:m>
                <a:r>
                  <a:rPr lang="en-US" sz="2400" dirty="0"/>
                  <a:t> form a voltage divider.</a:t>
                </a:r>
              </a:p>
              <a:p>
                <a:pPr lvl="1"/>
                <a:r>
                  <a:rPr lang="en-US" dirty="0"/>
                  <a:t>The new source voltage is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942" t="-1744" r="-78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1800" b="0" dirty="0"/>
                  <a:t>For AM, </a:t>
                </a:r>
                <a14:m>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sub>
                    </m:sSub>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r>
                      <a:rPr lang="en-US" sz="1800" b="0" i="1" smtClean="0">
                        <a:latin typeface="Cambria Math" panose="02040503050406030204" pitchFamily="18" charset="0"/>
                      </a:rPr>
                      <m:t>+</m:t>
                    </m:r>
                    <m:r>
                      <a:rPr lang="en-US" sz="1800" b="0" i="1" smtClean="0">
                        <a:latin typeface="Cambria Math" panose="02040503050406030204" pitchFamily="18" charset="0"/>
                      </a:rPr>
                      <m:t>𝑎</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a14:m>
                <a:r>
                  <a:rPr lang="en-US" sz="1800" dirty="0"/>
                  <a:t>, Define the modulation depth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𝑝</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sub>
                        </m:sSub>
                      </m:den>
                    </m:f>
                  </m:oMath>
                </a14:m>
                <a:endParaRPr lang="en-US" sz="1800" dirty="0"/>
              </a:p>
              <a:p>
                <a:pPr>
                  <a:spcBef>
                    <a:spcPts val="400"/>
                  </a:spcBef>
                </a:pPr>
                <a:r>
                  <a:rPr lang="en-US" sz="1800" dirty="0"/>
                  <a:t>In circuit on the right,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=3</m:t>
                    </m:r>
                    <m:r>
                      <a:rPr lang="en-US" sz="1800" b="0" i="1" smtClean="0">
                        <a:latin typeface="Cambria Math" panose="02040503050406030204" pitchFamily="18" charset="0"/>
                      </a:rPr>
                      <m:t>𝑘</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=10 </m:t>
                    </m:r>
                    <m:r>
                      <a:rPr lang="en-US" sz="1800" b="0" i="1" smtClean="0">
                        <a:latin typeface="Cambria Math" panose="02040503050406030204" pitchFamily="18" charset="0"/>
                      </a:rPr>
                      <m:t>𝑛𝐹</m:t>
                    </m:r>
                  </m:oMath>
                </a14:m>
                <a:endParaRPr lang="en-US" sz="1800" dirty="0"/>
              </a:p>
              <a:p>
                <a:pPr>
                  <a:spcBef>
                    <a:spcPts val="400"/>
                  </a:spcBef>
                </a:pPr>
                <a:r>
                  <a:rPr lang="en-US" sz="1800" dirty="0"/>
                  <a:t>Set function generator for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m:t>
                    </m:r>
                    <m:r>
                      <a:rPr lang="en-US" sz="1800" b="0" i="1" smtClean="0">
                        <a:latin typeface="Cambria Math" panose="02040503050406030204" pitchFamily="18" charset="0"/>
                      </a:rPr>
                      <m:t>𝑀𝐻𝑧</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r>
                          <a:rPr lang="en-US" sz="1800" b="0" i="1" smtClean="0">
                            <a:latin typeface="Cambria Math" panose="02040503050406030204" pitchFamily="18" charset="0"/>
                          </a:rPr>
                          <m:t>,</m:t>
                        </m:r>
                        <m:r>
                          <a:rPr lang="en-US" sz="1800" b="0" i="1" smtClean="0">
                            <a:latin typeface="Cambria Math" panose="02040503050406030204" pitchFamily="18" charset="0"/>
                          </a:rPr>
                          <m:t>𝑝𝑝</m:t>
                        </m:r>
                      </m:sub>
                    </m:sSub>
                    <m:r>
                      <a:rPr lang="en-US" sz="1800" b="0" i="1" smtClean="0">
                        <a:latin typeface="Cambria Math" panose="02040503050406030204" pitchFamily="18" charset="0"/>
                      </a:rPr>
                      <m:t>=5</m:t>
                    </m:r>
                    <m:r>
                      <a:rPr lang="en-US" sz="1800" b="0" i="1" smtClean="0">
                        <a:latin typeface="Cambria Math" panose="02040503050406030204" pitchFamily="18" charset="0"/>
                      </a:rPr>
                      <m:t>𝑉</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=1</m:t>
                    </m:r>
                    <m:r>
                      <a:rPr lang="en-US" sz="1800" b="0" i="1" smtClean="0">
                        <a:latin typeface="Cambria Math" panose="02040503050406030204" pitchFamily="18" charset="0"/>
                      </a:rPr>
                      <m:t>𝑘𝐻𝑧</m:t>
                    </m:r>
                  </m:oMath>
                </a14:m>
                <a:r>
                  <a:rPr lang="en-US" sz="1800" dirty="0"/>
                  <a:t>,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=.7</m:t>
                    </m:r>
                  </m:oMath>
                </a14:m>
                <a:endParaRPr lang="en-US" sz="1800" b="0" dirty="0"/>
              </a:p>
              <a:p>
                <a:pPr marL="800100" lvl="1" indent="-342900">
                  <a:spcBef>
                    <a:spcPts val="400"/>
                  </a:spcBef>
                  <a:buFont typeface="+mj-lt"/>
                  <a:buAutoNum type="arabicPeriod"/>
                </a:pPr>
                <a:r>
                  <a:rPr lang="en-US" sz="1800" dirty="0"/>
                  <a:t>Calculate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oMath>
                </a14:m>
                <a:r>
                  <a:rPr lang="en-US" sz="1800" dirty="0"/>
                  <a:t> for the RC circuit.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a14:m>
                <a:endParaRPr lang="en-US" sz="1800" dirty="0"/>
              </a:p>
              <a:p>
                <a:pPr marL="800100" lvl="1" indent="-342900">
                  <a:spcBef>
                    <a:spcPts val="400"/>
                  </a:spcBef>
                  <a:buFont typeface="+mj-lt"/>
                  <a:buAutoNum type="arabicPeriod"/>
                </a:pPr>
                <a:r>
                  <a:rPr lang="en-US" sz="1800" dirty="0"/>
                  <a:t>Compare the max voltage of the AM signal to the max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r>
                      <a:rPr lang="en-US" sz="1800" i="1">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 </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𝑓</m:t>
                            </m:r>
                          </m:e>
                          <m:sub>
                            <m:r>
                              <a:rPr lang="en-US" sz="1800" b="0" i="1" smtClean="0">
                                <a:latin typeface="Cambria Math" panose="02040503050406030204" pitchFamily="18" charset="0"/>
                                <a:ea typeface="Cambria Math" panose="02040503050406030204" pitchFamily="18" charset="0"/>
                              </a:rPr>
                              <m:t>𝑐</m:t>
                            </m:r>
                          </m:sub>
                        </m:sSub>
                      </m:den>
                    </m:f>
                  </m:oMath>
                </a14:m>
                <a:endParaRPr lang="en-US" sz="1800" dirty="0"/>
              </a:p>
              <a:p>
                <a:pPr marL="800100" lvl="1" indent="-342900">
                  <a:spcBef>
                    <a:spcPts val="400"/>
                  </a:spcBef>
                  <a:buFont typeface="+mj-lt"/>
                  <a:buAutoNum type="arabicPeriod"/>
                </a:pPr>
                <a:r>
                  <a:rPr lang="en-US" sz="1800" dirty="0"/>
                  <a:t>What happens when we make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=1.0</m:t>
                    </m:r>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355"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55074"/>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249" y="1824551"/>
                <a:ext cx="9421045" cy="4351338"/>
              </a:xfrm>
            </p:spPr>
            <p:txBody>
              <a:bodyPr/>
              <a:lstStyle/>
              <a:p>
                <a:pPr>
                  <a:spcBef>
                    <a:spcPts val="400"/>
                  </a:spcBef>
                </a:pPr>
                <a:r>
                  <a:rPr lang="en-US" sz="1800" dirty="0"/>
                  <a:t>Set function generator for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a:t>
                </a:r>
                <a14:m>
                  <m:oMath xmlns:m="http://schemas.openxmlformats.org/officeDocument/2006/math">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marL="914400" lvl="1" indent="-457200">
                  <a:spcBef>
                    <a:spcPts val="400"/>
                  </a:spcBef>
                  <a:buFont typeface="+mj-lt"/>
                  <a:buAutoNum type="arabicPeriod"/>
                </a:pPr>
                <a:r>
                  <a:rPr lang="en-US" sz="1800" dirty="0"/>
                  <a:t>Calculate pp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marL="914400" lvl="1" indent="-457200">
                  <a:spcBef>
                    <a:spcPts val="400"/>
                  </a:spcBef>
                  <a:buFont typeface="+mj-lt"/>
                  <a:buAutoNum type="arabicPeriod"/>
                </a:pPr>
                <a:r>
                  <a:rPr lang="en-US" sz="1800" dirty="0"/>
                  <a:t>Use 2 scope channels: one at input, one at output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249" y="1824551"/>
                <a:ext cx="9421045" cy="4351338"/>
              </a:xfrm>
              <a:blipFill>
                <a:blip r:embed="rId2"/>
                <a:stretch>
                  <a:fillRect l="-404" t="-116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grpSp>
        <p:nvGrpSpPr>
          <p:cNvPr id="111" name="Group 110">
            <a:extLst>
              <a:ext uri="{FF2B5EF4-FFF2-40B4-BE49-F238E27FC236}">
                <a16:creationId xmlns:a16="http://schemas.microsoft.com/office/drawing/2014/main" id="{B20D5B49-BC71-D046-A773-46C829EA9144}"/>
              </a:ext>
            </a:extLst>
          </p:cNvPr>
          <p:cNvGrpSpPr/>
          <p:nvPr/>
        </p:nvGrpSpPr>
        <p:grpSpPr>
          <a:xfrm>
            <a:off x="9384756" y="1006434"/>
            <a:ext cx="2377547" cy="1109206"/>
            <a:chOff x="8387947" y="2068004"/>
            <a:chExt cx="2377547" cy="1109206"/>
          </a:xfrm>
        </p:grpSpPr>
        <p:sp>
          <p:nvSpPr>
            <p:cNvPr id="52" name="TextBox 51">
              <a:extLst>
                <a:ext uri="{FF2B5EF4-FFF2-40B4-BE49-F238E27FC236}">
                  <a16:creationId xmlns:a16="http://schemas.microsoft.com/office/drawing/2014/main" id="{580E98B5-83E5-AD4D-8E2E-E6A09730E508}"/>
                </a:ext>
              </a:extLst>
            </p:cNvPr>
            <p:cNvSpPr txBox="1"/>
            <p:nvPr/>
          </p:nvSpPr>
          <p:spPr>
            <a:xfrm>
              <a:off x="8387947" y="2615529"/>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a:off x="8691167" y="3071721"/>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0290319" y="2985186"/>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55">
              <a:extLst>
                <a:ext uri="{FF2B5EF4-FFF2-40B4-BE49-F238E27FC236}">
                  <a16:creationId xmlns:a16="http://schemas.microsoft.com/office/drawing/2014/main" id="{7172CAAD-4972-FD44-A2A4-AFA190938912}"/>
                </a:ext>
              </a:extLst>
            </p:cNvPr>
            <p:cNvGrpSpPr>
              <a:grpSpLocks/>
            </p:cNvGrpSpPr>
            <p:nvPr/>
          </p:nvGrpSpPr>
          <p:grpSpPr bwMode="auto">
            <a:xfrm>
              <a:off x="8614136" y="2977103"/>
              <a:ext cx="192024" cy="192024"/>
              <a:chOff x="1344" y="2064"/>
              <a:chExt cx="192" cy="192"/>
            </a:xfrm>
          </p:grpSpPr>
          <p:sp>
            <p:nvSpPr>
              <p:cNvPr id="80" name="Oval 79">
                <a:extLst>
                  <a:ext uri="{FF2B5EF4-FFF2-40B4-BE49-F238E27FC236}">
                    <a16:creationId xmlns:a16="http://schemas.microsoft.com/office/drawing/2014/main" id="{8724B1B2-1513-6E47-9BB9-9B19892F29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80">
                <a:extLst>
                  <a:ext uri="{FF2B5EF4-FFF2-40B4-BE49-F238E27FC236}">
                    <a16:creationId xmlns:a16="http://schemas.microsoft.com/office/drawing/2014/main" id="{88414239-D3EA-2B49-9917-4AD478292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9722261" y="251954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0273384" y="242638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F5A3DA79-605D-6340-919B-A374CD1DD7F3}"/>
                </a:ext>
              </a:extLst>
            </p:cNvPr>
            <p:cNvGrpSpPr>
              <a:grpSpLocks/>
            </p:cNvGrpSpPr>
            <p:nvPr/>
          </p:nvGrpSpPr>
          <p:grpSpPr bwMode="auto">
            <a:xfrm>
              <a:off x="8617446" y="2429038"/>
              <a:ext cx="192024" cy="192024"/>
              <a:chOff x="1344" y="2064"/>
              <a:chExt cx="192" cy="192"/>
            </a:xfrm>
          </p:grpSpPr>
          <p:sp>
            <p:nvSpPr>
              <p:cNvPr id="72" name="Oval 71">
                <a:extLst>
                  <a:ext uri="{FF2B5EF4-FFF2-40B4-BE49-F238E27FC236}">
                    <a16:creationId xmlns:a16="http://schemas.microsoft.com/office/drawing/2014/main" id="{E4B1FDE5-3A4A-C248-BC3D-2395621007B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72">
                <a:extLst>
                  <a:ext uri="{FF2B5EF4-FFF2-40B4-BE49-F238E27FC236}">
                    <a16:creationId xmlns:a16="http://schemas.microsoft.com/office/drawing/2014/main" id="{81A4D258-F358-9744-AE61-A7366BE6BF9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8691167" y="252404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0386331" y="2598135"/>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9441189" y="225791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9172388" y="2068004"/>
              <a:ext cx="738497" cy="338554"/>
            </a:xfrm>
            <a:prstGeom prst="rect">
              <a:avLst/>
            </a:prstGeom>
            <a:noFill/>
          </p:spPr>
          <p:txBody>
            <a:bodyPr wrap="square" rtlCol="0">
              <a:spAutoFit/>
            </a:bodyPr>
            <a:lstStyle/>
            <a:p>
              <a:r>
                <a:rPr lang="en-US" sz="1600" dirty="0"/>
                <a:t>1 </a:t>
              </a:r>
              <a:r>
                <a:rPr lang="en-US" sz="1600" dirty="0" err="1"/>
                <a:t>mH</a:t>
              </a:r>
              <a:endParaRPr lang="en-US" sz="1600" baseline="-25000" dirty="0"/>
            </a:p>
          </p:txBody>
        </p:sp>
      </p:grpSp>
      <p:grpSp>
        <p:nvGrpSpPr>
          <p:cNvPr id="7" name="Group 6">
            <a:extLst>
              <a:ext uri="{FF2B5EF4-FFF2-40B4-BE49-F238E27FC236}">
                <a16:creationId xmlns:a16="http://schemas.microsoft.com/office/drawing/2014/main" id="{EA572E99-5A34-D945-9C7F-7E73FE0ED27C}"/>
              </a:ext>
            </a:extLst>
          </p:cNvPr>
          <p:cNvGrpSpPr/>
          <p:nvPr/>
        </p:nvGrpSpPr>
        <p:grpSpPr>
          <a:xfrm>
            <a:off x="9907243" y="2843338"/>
            <a:ext cx="2263734" cy="2732709"/>
            <a:chOff x="5753083" y="2096992"/>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5929675" y="369660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7729710" y="39727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6814828" y="4016219"/>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6077456" y="37894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6652693" y="209699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7512371" y="3655129"/>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5918276" y="42425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5918276" y="4242574"/>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6404511" y="3869825"/>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6652936" y="4448701"/>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5753083" y="41227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6719907" y="327412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4" name="Group 218">
              <a:extLst>
                <a:ext uri="{FF2B5EF4-FFF2-40B4-BE49-F238E27FC236}">
                  <a16:creationId xmlns:a16="http://schemas.microsoft.com/office/drawing/2014/main" id="{C550CC81-1DA7-ED4B-9A2A-8CE6E72CF131}"/>
                </a:ext>
              </a:extLst>
            </p:cNvPr>
            <p:cNvGrpSpPr>
              <a:grpSpLocks/>
            </p:cNvGrpSpPr>
            <p:nvPr/>
          </p:nvGrpSpPr>
          <p:grpSpPr bwMode="auto">
            <a:xfrm>
              <a:off x="7268053" y="2636856"/>
              <a:ext cx="152400" cy="762000"/>
              <a:chOff x="5280" y="1200"/>
              <a:chExt cx="96" cy="480"/>
            </a:xfrm>
          </p:grpSpPr>
          <p:sp>
            <p:nvSpPr>
              <p:cNvPr id="140" name="Line 106">
                <a:extLst>
                  <a:ext uri="{FF2B5EF4-FFF2-40B4-BE49-F238E27FC236}">
                    <a16:creationId xmlns:a16="http://schemas.microsoft.com/office/drawing/2014/main" id="{26A600FE-4D65-0147-85D4-D018E78BDFA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7">
                <a:extLst>
                  <a:ext uri="{FF2B5EF4-FFF2-40B4-BE49-F238E27FC236}">
                    <a16:creationId xmlns:a16="http://schemas.microsoft.com/office/drawing/2014/main" id="{2B01B660-31ED-1841-964F-E0D84B48085A}"/>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108">
                <a:extLst>
                  <a:ext uri="{FF2B5EF4-FFF2-40B4-BE49-F238E27FC236}">
                    <a16:creationId xmlns:a16="http://schemas.microsoft.com/office/drawing/2014/main" id="{3477BDB4-8C46-DA49-BD51-4B2A3D1030C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3" name="Line 109">
                <a:extLst>
                  <a:ext uri="{FF2B5EF4-FFF2-40B4-BE49-F238E27FC236}">
                    <a16:creationId xmlns:a16="http://schemas.microsoft.com/office/drawing/2014/main" id="{3850BF03-FA27-274B-854B-E177EC17F96F}"/>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6813635" y="2499118"/>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6758867" y="24276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6947405" y="34653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6947405" y="3465383"/>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6741767" y="2739903"/>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2" name="Straight Connector 211">
              <a:extLst>
                <a:ext uri="{FF2B5EF4-FFF2-40B4-BE49-F238E27FC236}">
                  <a16:creationId xmlns:a16="http://schemas.microsoft.com/office/drawing/2014/main" id="{605453CC-BEE1-404D-8937-E3DB7BD4449E}"/>
                </a:ext>
              </a:extLst>
            </p:cNvPr>
            <p:cNvCxnSpPr>
              <a:cxnSpLocks/>
            </p:cNvCxnSpPr>
            <p:nvPr/>
          </p:nvCxnSpPr>
          <p:spPr>
            <a:xfrm flipH="1">
              <a:off x="6808512" y="3394595"/>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B7EA4697-61A7-C240-8FAB-DA6E5AF4AA08}"/>
                </a:ext>
              </a:extLst>
            </p:cNvPr>
            <p:cNvCxnSpPr>
              <a:cxnSpLocks/>
            </p:cNvCxnSpPr>
            <p:nvPr/>
          </p:nvCxnSpPr>
          <p:spPr>
            <a:xfrm flipH="1">
              <a:off x="6810188" y="2642648"/>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284961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pPr marL="0" indent="0">
              <a:buNone/>
            </a:pPr>
            <a:r>
              <a:rPr lang="en-US" sz="2000" dirty="0"/>
              <a:t>x</a:t>
            </a:r>
          </a:p>
          <a:p>
            <a:pPr marL="0" indent="0">
              <a:buNone/>
            </a:pPr>
            <a:endParaRPr lang="en-US" dirty="0"/>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spTree>
    <p:extLst>
      <p:ext uri="{BB962C8B-B14F-4D97-AF65-F5344CB8AC3E}">
        <p14:creationId xmlns:p14="http://schemas.microsoft.com/office/powerpoint/2010/main" val="3170334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39230" y="1301687"/>
                <a:ext cx="8877591" cy="39242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endParaRPr lang="en-US" sz="2000" dirty="0">
                  <a:solidFill>
                    <a:srgbClr val="000000"/>
                  </a:solidFill>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39230" y="1301687"/>
                <a:ext cx="8877591" cy="3924206"/>
              </a:xfrm>
              <a:prstGeom prst="rect">
                <a:avLst/>
              </a:prstGeom>
              <a:blipFill>
                <a:blip r:embed="rId3"/>
                <a:stretch>
                  <a:fillRect l="-10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grpSp>
        <p:nvGrpSpPr>
          <p:cNvPr id="155" name="Group 154">
            <a:extLst>
              <a:ext uri="{FF2B5EF4-FFF2-40B4-BE49-F238E27FC236}">
                <a16:creationId xmlns:a16="http://schemas.microsoft.com/office/drawing/2014/main" id="{CB4B50E7-E361-CE4C-97E3-2F716F1D5EB3}"/>
              </a:ext>
            </a:extLst>
          </p:cNvPr>
          <p:cNvGrpSpPr/>
          <p:nvPr/>
        </p:nvGrpSpPr>
        <p:grpSpPr>
          <a:xfrm>
            <a:off x="10662063" y="3158670"/>
            <a:ext cx="760842" cy="1599353"/>
            <a:chOff x="10423738" y="3714740"/>
            <a:chExt cx="760842" cy="1599353"/>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10786297" y="40806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10763619" y="4004457"/>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10761271" y="4550754"/>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10781367" y="5161693"/>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10449892" y="4225547"/>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10423738" y="4757820"/>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sp>
          <p:nvSpPr>
            <p:cNvPr id="16" name="TextBox 15">
              <a:extLst>
                <a:ext uri="{FF2B5EF4-FFF2-40B4-BE49-F238E27FC236}">
                  <a16:creationId xmlns:a16="http://schemas.microsoft.com/office/drawing/2014/main" id="{0884C51C-F98E-3848-BDF2-A7D7D0CC4F41}"/>
                </a:ext>
              </a:extLst>
            </p:cNvPr>
            <p:cNvSpPr txBox="1"/>
            <p:nvPr/>
          </p:nvSpPr>
          <p:spPr>
            <a:xfrm>
              <a:off x="10635570" y="3714740"/>
              <a:ext cx="361741" cy="307777"/>
            </a:xfrm>
            <a:prstGeom prst="rect">
              <a:avLst/>
            </a:prstGeom>
            <a:noFill/>
          </p:spPr>
          <p:txBody>
            <a:bodyPr wrap="square" rtlCol="0">
              <a:spAutoFit/>
            </a:bodyPr>
            <a:lstStyle/>
            <a:p>
              <a:r>
                <a:rPr lang="en-US" sz="1400" dirty="0"/>
                <a:t>V</a:t>
              </a:r>
              <a:endParaRPr lang="en-US" sz="1400" baseline="-25000" dirty="0"/>
            </a:p>
          </p:txBody>
        </p:sp>
        <p:sp>
          <p:nvSpPr>
            <p:cNvPr id="17" name="TextBox 16">
              <a:extLst>
                <a:ext uri="{FF2B5EF4-FFF2-40B4-BE49-F238E27FC236}">
                  <a16:creationId xmlns:a16="http://schemas.microsoft.com/office/drawing/2014/main" id="{EA6C389C-8696-2243-87A0-FE4CF68F6426}"/>
                </a:ext>
              </a:extLst>
            </p:cNvPr>
            <p:cNvSpPr txBox="1"/>
            <p:nvPr/>
          </p:nvSpPr>
          <p:spPr>
            <a:xfrm>
              <a:off x="10822839" y="4465679"/>
              <a:ext cx="361741" cy="307777"/>
            </a:xfrm>
            <a:prstGeom prst="rect">
              <a:avLst/>
            </a:prstGeom>
            <a:noFill/>
          </p:spPr>
          <p:txBody>
            <a:bodyPr wrap="square" rtlCol="0">
              <a:spAutoFit/>
            </a:bodyPr>
            <a:lstStyle/>
            <a:p>
              <a:r>
                <a:rPr lang="en-US" sz="1400" dirty="0"/>
                <a:t>V</a:t>
              </a:r>
              <a:r>
                <a:rPr lang="en-US" sz="1400" baseline="-25000" dirty="0"/>
                <a:t>2</a:t>
              </a:r>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10747859" y="4600019"/>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7" name="Group 156">
            <a:extLst>
              <a:ext uri="{FF2B5EF4-FFF2-40B4-BE49-F238E27FC236}">
                <a16:creationId xmlns:a16="http://schemas.microsoft.com/office/drawing/2014/main" id="{133B6BD7-87C8-5B49-89E0-82BAF2E9FF60}"/>
              </a:ext>
            </a:extLst>
          </p:cNvPr>
          <p:cNvGrpSpPr/>
          <p:nvPr/>
        </p:nvGrpSpPr>
        <p:grpSpPr>
          <a:xfrm>
            <a:off x="10423738" y="1326013"/>
            <a:ext cx="1405894" cy="1611474"/>
            <a:chOff x="8039968" y="3625981"/>
            <a:chExt cx="1405894" cy="1611474"/>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8396469" y="42330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8554655" y="3915698"/>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8039968" y="4377947"/>
              <a:ext cx="361741" cy="307777"/>
            </a:xfrm>
            <a:prstGeom prst="rect">
              <a:avLst/>
            </a:prstGeom>
            <a:noFill/>
          </p:spPr>
          <p:txBody>
            <a:bodyPr wrap="square" rtlCol="0">
              <a:spAutoFit/>
            </a:bodyPr>
            <a:lstStyle/>
            <a:p>
              <a:r>
                <a:rPr lang="en-US" sz="1400" dirty="0"/>
                <a:t>R</a:t>
              </a:r>
              <a:r>
                <a:rPr lang="en-US" sz="1400" baseline="-25000" dirty="0"/>
                <a:t>p</a:t>
              </a:r>
            </a:p>
          </p:txBody>
        </p:sp>
        <p:sp>
          <p:nvSpPr>
            <p:cNvPr id="115" name="TextBox 114">
              <a:extLst>
                <a:ext uri="{FF2B5EF4-FFF2-40B4-BE49-F238E27FC236}">
                  <a16:creationId xmlns:a16="http://schemas.microsoft.com/office/drawing/2014/main" id="{EA71D0E9-EE31-F745-A7A0-6BEB1E4AF72B}"/>
                </a:ext>
              </a:extLst>
            </p:cNvPr>
            <p:cNvSpPr txBox="1"/>
            <p:nvPr/>
          </p:nvSpPr>
          <p:spPr>
            <a:xfrm>
              <a:off x="8426606" y="3625981"/>
              <a:ext cx="361741" cy="307777"/>
            </a:xfrm>
            <a:prstGeom prst="rect">
              <a:avLst/>
            </a:prstGeom>
            <a:noFill/>
          </p:spPr>
          <p:txBody>
            <a:bodyPr wrap="square" rtlCol="0">
              <a:spAutoFit/>
            </a:bodyPr>
            <a:lstStyle/>
            <a:p>
              <a:r>
                <a:rPr lang="en-US" sz="1400" dirty="0"/>
                <a:t>V</a:t>
              </a:r>
              <a:endParaRPr lang="en-US" sz="1400" baseline="-25000" dirty="0"/>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8746262" y="4242401"/>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8438137" y="4240301"/>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8439812" y="4854924"/>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8441058" y="4664358"/>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8668953" y="4858606"/>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8626731" y="398228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8562702" y="5045431"/>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8996235" y="4379625"/>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grpSp>
        <p:nvGrpSpPr>
          <p:cNvPr id="160" name="Group 159">
            <a:extLst>
              <a:ext uri="{FF2B5EF4-FFF2-40B4-BE49-F238E27FC236}">
                <a16:creationId xmlns:a16="http://schemas.microsoft.com/office/drawing/2014/main" id="{F2A36F41-E3A9-0741-B4F1-242AC9B2F4B6}"/>
              </a:ext>
            </a:extLst>
          </p:cNvPr>
          <p:cNvGrpSpPr/>
          <p:nvPr/>
        </p:nvGrpSpPr>
        <p:grpSpPr>
          <a:xfrm>
            <a:off x="9410128" y="5023740"/>
            <a:ext cx="2800496" cy="1023377"/>
            <a:chOff x="5535207" y="2783599"/>
            <a:chExt cx="2800496" cy="1023377"/>
          </a:xfrm>
        </p:grpSpPr>
        <p:sp>
          <p:nvSpPr>
            <p:cNvPr id="161" name="TextBox 160">
              <a:extLst>
                <a:ext uri="{FF2B5EF4-FFF2-40B4-BE49-F238E27FC236}">
                  <a16:creationId xmlns:a16="http://schemas.microsoft.com/office/drawing/2014/main" id="{5A8FCA81-6F96-354D-9BB4-E735BBFA1A6E}"/>
                </a:ext>
              </a:extLst>
            </p:cNvPr>
            <p:cNvSpPr txBox="1"/>
            <p:nvPr/>
          </p:nvSpPr>
          <p:spPr>
            <a:xfrm>
              <a:off x="5540129" y="3253378"/>
              <a:ext cx="379163" cy="338554"/>
            </a:xfrm>
            <a:prstGeom prst="rect">
              <a:avLst/>
            </a:prstGeom>
            <a:noFill/>
          </p:spPr>
          <p:txBody>
            <a:bodyPr wrap="square" rtlCol="0">
              <a:spAutoFit/>
            </a:bodyPr>
            <a:lstStyle/>
            <a:p>
              <a:r>
                <a:rPr lang="en-US" sz="1600" dirty="0"/>
                <a:t>V</a:t>
              </a:r>
              <a:endParaRPr lang="en-US" sz="1600" baseline="-25000" dirty="0"/>
            </a:p>
          </p:txBody>
        </p:sp>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5612238" y="3709570"/>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5535207" y="3614952"/>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6781764" y="3157881"/>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6548658" y="3284602"/>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6380703" y="3150603"/>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5538517" y="3066887"/>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5612238" y="3150603"/>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A3B8C247-1DB8-4749-A63B-58084A663425}"/>
                </a:ext>
              </a:extLst>
            </p:cNvPr>
            <p:cNvSpPr txBox="1"/>
            <p:nvPr/>
          </p:nvSpPr>
          <p:spPr>
            <a:xfrm>
              <a:off x="7405532" y="3222201"/>
              <a:ext cx="930171" cy="338554"/>
            </a:xfrm>
            <a:prstGeom prst="rect">
              <a:avLst/>
            </a:prstGeom>
            <a:noFill/>
          </p:spPr>
          <p:txBody>
            <a:bodyPr wrap="square" rtlCol="0">
              <a:spAutoFit/>
            </a:bodyPr>
            <a:lstStyle/>
            <a:p>
              <a:r>
                <a:rPr lang="en-US" sz="1600" dirty="0"/>
                <a:t>50ohms</a:t>
              </a:r>
              <a:endParaRPr lang="en-US" sz="1600" baseline="-25000" dirty="0"/>
            </a:p>
          </p:txBody>
        </p:sp>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6016431" y="2843629"/>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7240901" y="31578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5996577" y="2783599"/>
              <a:ext cx="361741"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3328593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87546" y="1432560"/>
                <a:ext cx="9072926" cy="45902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forming a bandpass filter.</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=35</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43.6</m:t>
                    </m:r>
                  </m:oMath>
                </a14:m>
                <a:r>
                  <a:rPr lang="en-US" dirty="0">
                    <a:solidFill>
                      <a:srgbClr val="000000"/>
                    </a:solidFill>
                    <a:latin typeface="Calibri"/>
                    <a:ea typeface="Calibri"/>
                    <a:cs typeface="Calibri"/>
                    <a:sym typeface="Calibri"/>
                  </a:rPr>
                  <a:t>, so the </a:t>
                </a:r>
              </a:p>
              <a:p>
                <a:pPr defTabSz="457200" latinLnBrk="1"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43.6</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6.9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Compute what these values should 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87546" y="1432560"/>
                <a:ext cx="9072926" cy="4590276"/>
              </a:xfrm>
              <a:prstGeom prst="rect">
                <a:avLst/>
              </a:prstGeom>
              <a:blipFill>
                <a:blip r:embed="rId3"/>
                <a:stretch>
                  <a:fillRect l="-979" t="-5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grpSp>
        <p:nvGrpSpPr>
          <p:cNvPr id="5" name="Group 4">
            <a:extLst>
              <a:ext uri="{FF2B5EF4-FFF2-40B4-BE49-F238E27FC236}">
                <a16:creationId xmlns:a16="http://schemas.microsoft.com/office/drawing/2014/main" id="{6330DA61-0E2C-B74E-A3BE-1367CC311BC3}"/>
              </a:ext>
            </a:extLst>
          </p:cNvPr>
          <p:cNvGrpSpPr/>
          <p:nvPr/>
        </p:nvGrpSpPr>
        <p:grpSpPr>
          <a:xfrm>
            <a:off x="9915638" y="1251601"/>
            <a:ext cx="1982068" cy="1001829"/>
            <a:chOff x="8488772" y="1462616"/>
            <a:chExt cx="1982068" cy="1001829"/>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9851897" y="1570909"/>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8730999" y="1573795"/>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8488772" y="19143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8819374" y="177115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AE8E1A9E-C7BE-ED48-9094-BF3BFDDA6933}"/>
                </a:ext>
              </a:extLst>
            </p:cNvPr>
            <p:cNvCxnSpPr>
              <a:cxnSpLocks/>
            </p:cNvCxnSpPr>
            <p:nvPr/>
          </p:nvCxnSpPr>
          <p:spPr>
            <a:xfrm>
              <a:off x="9152785" y="195190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9793160" y="1519829"/>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0280783" y="19091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8754109" y="146261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8551533" y="2415808"/>
              <a:ext cx="182069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8510544" y="23682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0292509" y="23730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6546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04676" y="1365511"/>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6</m:t>
                        </m:r>
                      </m:sub>
                    </m:sSub>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04676" y="1365511"/>
                <a:ext cx="7765511" cy="4937747"/>
              </a:xfrm>
              <a:prstGeom prst="rect">
                <a:avLst/>
              </a:prstGeom>
              <a:blipFill>
                <a:blip r:embed="rId3"/>
                <a:stretch>
                  <a:fillRect l="-1307" r="-9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4" name="Group 3">
            <a:extLst>
              <a:ext uri="{FF2B5EF4-FFF2-40B4-BE49-F238E27FC236}">
                <a16:creationId xmlns:a16="http://schemas.microsoft.com/office/drawing/2014/main" id="{A40A5A6B-187C-3348-A7DD-263A075D3C88}"/>
              </a:ext>
            </a:extLst>
          </p:cNvPr>
          <p:cNvGrpSpPr/>
          <p:nvPr/>
        </p:nvGrpSpPr>
        <p:grpSpPr>
          <a:xfrm>
            <a:off x="8816743" y="1664101"/>
            <a:ext cx="2316584" cy="1764899"/>
            <a:chOff x="1933623" y="2414561"/>
            <a:chExt cx="2316584" cy="1764899"/>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3662343" y="306943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2705244" y="3070232"/>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2590944" y="306219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2590944" y="374591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3583546" y="379846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294780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1933623"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214110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2165954" y="269384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269856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415876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3693873"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3863976" y="3233273"/>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p:txBody>
        </p:sp>
      </p:grpSp>
    </p:spTree>
    <p:extLst>
      <p:ext uri="{BB962C8B-B14F-4D97-AF65-F5344CB8AC3E}">
        <p14:creationId xmlns:p14="http://schemas.microsoft.com/office/powerpoint/2010/main" val="2749508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3" name="Group 2">
            <a:extLst>
              <a:ext uri="{FF2B5EF4-FFF2-40B4-BE49-F238E27FC236}">
                <a16:creationId xmlns:a16="http://schemas.microsoft.com/office/drawing/2014/main" id="{BA8D5C9A-AF4C-574A-82C2-15BA7B54CE24}"/>
              </a:ext>
            </a:extLst>
          </p:cNvPr>
          <p:cNvGrpSpPr/>
          <p:nvPr/>
        </p:nvGrpSpPr>
        <p:grpSpPr>
          <a:xfrm>
            <a:off x="4497643" y="525039"/>
            <a:ext cx="7204578" cy="5807921"/>
            <a:chOff x="2215762" y="213051"/>
            <a:chExt cx="8252521" cy="6301509"/>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7672875" y="4983087"/>
              <a:ext cx="821047" cy="64008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7335847" y="1429831"/>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7335847" y="1429831"/>
                  <a:ext cx="1471961" cy="830995"/>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5593080" y="805271"/>
              <a:ext cx="1009702" cy="523209"/>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8355694" y="6133560"/>
              <a:ext cx="304800" cy="381000"/>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8808730" y="5545570"/>
              <a:ext cx="368300" cy="914400"/>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5730876" y="213051"/>
              <a:ext cx="700791" cy="58829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5616662" y="780283"/>
              <a:ext cx="101542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5020522" y="2812137"/>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3737097" y="1311261"/>
              <a:ext cx="821047" cy="64008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3728265" y="3090491"/>
              <a:ext cx="821047" cy="64008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3725669" y="2152922"/>
              <a:ext cx="821047" cy="64008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8492841" y="6121185"/>
              <a:ext cx="3297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3499489" y="6059906"/>
              <a:ext cx="34012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6082150" y="1832818"/>
              <a:ext cx="0" cy="85218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7568904" y="805272"/>
              <a:ext cx="1000631" cy="4889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7512461" y="755305"/>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4147620" y="1023240"/>
              <a:ext cx="1445461" cy="3454"/>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6598920" y="1026694"/>
              <a:ext cx="964776"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4147619" y="1014552"/>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6081270" y="1832818"/>
              <a:ext cx="1733984" cy="234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8069220" y="1294240"/>
              <a:ext cx="4510" cy="31977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7349202" y="3154333"/>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7349202" y="3154333"/>
                  <a:ext cx="1471961" cy="830995"/>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7543847" y="254059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7543848" y="2526273"/>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8327118" y="3569829"/>
              <a:ext cx="52457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7603647" y="425557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7603647" y="4303068"/>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8071824" y="2092472"/>
              <a:ext cx="11574" cy="448124"/>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a:endCxn id="203" idx="0"/>
            </p:cNvCxnSpPr>
            <p:nvPr/>
          </p:nvCxnSpPr>
          <p:spPr>
            <a:xfrm>
              <a:off x="8083398" y="3806586"/>
              <a:ext cx="0" cy="4754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8046767" y="2909926"/>
              <a:ext cx="0" cy="43801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3669548" y="4017830"/>
              <a:ext cx="1167699" cy="48667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3586412" y="4028016"/>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8084443" y="4610843"/>
              <a:ext cx="0" cy="38635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8081493" y="5535009"/>
              <a:ext cx="1906" cy="3574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6473359" y="4899525"/>
              <a:ext cx="1070487" cy="49144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6455392" y="4844750"/>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8071825" y="5892491"/>
              <a:ext cx="74755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6958313" y="4455986"/>
              <a:ext cx="645335" cy="96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8865431" y="3330353"/>
              <a:ext cx="548640" cy="51934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3398389" y="4689708"/>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3398389" y="4689708"/>
                  <a:ext cx="1471961" cy="830995"/>
                </a:xfrm>
                <a:prstGeom prst="rect">
                  <a:avLst/>
                </a:prstGeom>
                <a:blipFill>
                  <a:blip r:embed="rId5"/>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4147619" y="1846673"/>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4138654" y="2807002"/>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4145714" y="3626026"/>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4127587" y="4512689"/>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3829517" y="5758807"/>
              <a:ext cx="548640" cy="51934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2462934" y="586380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2444966" y="5868407"/>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4107002" y="5362690"/>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5807830" y="2716930"/>
              <a:ext cx="548640" cy="51934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6078152" y="3282798"/>
              <a:ext cx="0" cy="185472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4362288" y="5132823"/>
              <a:ext cx="1733713"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6948263" y="5880281"/>
              <a:ext cx="1128397" cy="1430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6948262" y="5362691"/>
              <a:ext cx="0" cy="54961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6948286" y="4455985"/>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2831045" y="1278243"/>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9655664" y="3250925"/>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4462385" y="5774152"/>
              <a:ext cx="173371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2776816" y="2404349"/>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2749354" y="3188629"/>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8606187" y="1675127"/>
              <a:ext cx="107614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6862985" y="3120406"/>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2215762" y="4778959"/>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8908075" y="4892604"/>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6719204" y="540192"/>
              <a:ext cx="101542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4184064" y="442252"/>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4323741" y="1928565"/>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3023097" y="2888757"/>
              <a:ext cx="967580" cy="36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3290626" y="3609282"/>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4414680" y="4503776"/>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6974383" y="1937634"/>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7029746" y="3670232"/>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25</a:t>
            </a:fld>
            <a:endParaRPr lang="en-US"/>
          </a:p>
        </p:txBody>
      </p:sp>
    </p:spTree>
    <p:extLst>
      <p:ext uri="{BB962C8B-B14F-4D97-AF65-F5344CB8AC3E}">
        <p14:creationId xmlns:p14="http://schemas.microsoft.com/office/powerpoint/2010/main" val="281677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5118" y="924856"/>
                <a:ext cx="8401603" cy="60263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for forward wave</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for reverse wave</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dirty="0">
                    <a:solidFill>
                      <a:srgbClr val="000000"/>
                    </a:solidFill>
                  </a:rPr>
                  <a:t>,  </a:t>
                </a:r>
                <a14:m>
                  <m:oMath xmlns:m="http://schemas.openxmlformats.org/officeDocument/2006/math">
                    <m:r>
                      <m:rPr>
                        <m:sty m:val="p"/>
                      </m:rPr>
                      <a:rPr lang="en-US" sz="2000">
                        <a:solidFill>
                          <a:srgbClr val="000000"/>
                        </a:solidFill>
                        <a:latin typeface="Cambria Math" panose="02040503050406030204" pitchFamily="18" charset="0"/>
                      </a:rPr>
                      <m:t>Z</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𝑉</m:t>
                        </m:r>
                      </m:num>
                      <m:den>
                        <m:r>
                          <a:rPr lang="en-US" sz="2000" i="1">
                            <a:solidFill>
                              <a:srgbClr val="000000"/>
                            </a:solidFill>
                            <a:latin typeface="Cambria Math" panose="02040503050406030204" pitchFamily="18" charset="0"/>
                          </a:rPr>
                          <m:t>𝐼</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den>
                        </m:f>
                      </m:num>
                      <m:den>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den>
                    </m:f>
                    <m:r>
                      <a:rPr lang="en-US" sz="200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5118" y="924856"/>
                <a:ext cx="8401603" cy="6026391"/>
              </a:xfrm>
              <a:prstGeom prst="rect">
                <a:avLst/>
              </a:prstGeom>
              <a:blipFill>
                <a:blip r:embed="rId3"/>
                <a:stretch>
                  <a:fillRect l="-120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008619" y="779931"/>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535279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41671" y="1300326"/>
                <a:ext cx="5930248" cy="27658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Phasor: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41671" y="1300326"/>
                <a:ext cx="5930248" cy="2765873"/>
              </a:xfrm>
              <a:prstGeom prst="rect">
                <a:avLst/>
              </a:prstGeom>
              <a:blipFill>
                <a:blip r:embed="rId3"/>
                <a:stretch>
                  <a:fillRect l="-1496" t="-913"/>
                </a:stretch>
              </a:blipFill>
              <a:ln w="12700" cap="flat">
                <a:noFill/>
                <a:miter lim="400000"/>
              </a:ln>
              <a:effectLst/>
            </p:spPr>
            <p:txBody>
              <a:bodyPr/>
              <a:lstStyle/>
              <a:p>
                <a:r>
                  <a:rPr lang="en-US">
                    <a:noFill/>
                  </a:rPr>
                  <a:t> </a:t>
                </a:r>
              </a:p>
            </p:txBody>
          </p:sp>
        </mc:Fallback>
      </mc:AlternateContent>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grpSp>
        <p:nvGrpSpPr>
          <p:cNvPr id="94" name="Group 93">
            <a:extLst>
              <a:ext uri="{FF2B5EF4-FFF2-40B4-BE49-F238E27FC236}">
                <a16:creationId xmlns:a16="http://schemas.microsoft.com/office/drawing/2014/main" id="{57E082D8-BDEA-2146-82BE-5C32DDE9B97C}"/>
              </a:ext>
            </a:extLst>
          </p:cNvPr>
          <p:cNvGrpSpPr/>
          <p:nvPr/>
        </p:nvGrpSpPr>
        <p:grpSpPr>
          <a:xfrm>
            <a:off x="6715219"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BB9D811E-7829-4141-88B2-D06A52CFE91A}"/>
              </a:ext>
            </a:extLst>
          </p:cNvPr>
          <p:cNvGrpSpPr/>
          <p:nvPr/>
        </p:nvGrpSpPr>
        <p:grpSpPr>
          <a:xfrm>
            <a:off x="6928658" y="1148783"/>
            <a:ext cx="4592777" cy="2551775"/>
            <a:chOff x="6928658" y="1148783"/>
            <a:chExt cx="4592777" cy="2551775"/>
          </a:xfrm>
        </p:grpSpPr>
        <p:sp>
          <p:nvSpPr>
            <p:cNvPr id="7" name="Can 6">
              <a:extLst>
                <a:ext uri="{FF2B5EF4-FFF2-40B4-BE49-F238E27FC236}">
                  <a16:creationId xmlns:a16="http://schemas.microsoft.com/office/drawing/2014/main" id="{C2CC565B-501D-A740-855F-10206452B0FC}"/>
                </a:ext>
              </a:extLst>
            </p:cNvPr>
            <p:cNvSpPr/>
            <p:nvPr/>
          </p:nvSpPr>
          <p:spPr>
            <a:xfrm rot="5400000">
              <a:off x="9483622" y="555633"/>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433864" y="1974529"/>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429995" y="19257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493950" y="2334094"/>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058983" y="233934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424745" y="2288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443008" y="316984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290808" y="2413515"/>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402847" y="1978674"/>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002064" y="2029761"/>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821749" y="2077648"/>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290808" y="1495905"/>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290808" y="1495905"/>
                  <a:ext cx="1355463" cy="408958"/>
                </a:xfrm>
                <a:prstGeom prst="rect">
                  <a:avLst/>
                </a:prstGeom>
                <a:blipFill>
                  <a:blip r:embed="rId5"/>
                  <a:stretch>
                    <a:fillRect t="-90909" b="-15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278952" y="3320839"/>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278952" y="3320839"/>
                  <a:ext cx="2429996" cy="379719"/>
                </a:xfrm>
                <a:prstGeom prst="rect">
                  <a:avLst/>
                </a:prstGeom>
                <a:blipFill>
                  <a:blip r:embed="rId6"/>
                  <a:stretch>
                    <a:fillRect t="-129032" b="-18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210695" y="1925767"/>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210695" y="1925767"/>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9977950" y="2075054"/>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458994" y="2075054"/>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664560" y="18870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654317" y="331814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371992" y="1602962"/>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628987" y="1148783"/>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628987" y="1148783"/>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646349" y="2383291"/>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646349" y="2383291"/>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816960" y="20394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865959" y="154344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861347" y="242129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6928658" y="2612279"/>
              <a:ext cx="767255" cy="338554"/>
            </a:xfrm>
            <a:prstGeom prst="rect">
              <a:avLst/>
            </a:prstGeom>
            <a:noFill/>
          </p:spPr>
          <p:txBody>
            <a:bodyPr wrap="square" rtlCol="0">
              <a:spAutoFit/>
            </a:bodyPr>
            <a:lstStyle/>
            <a:p>
              <a:r>
                <a:rPr lang="en-US" sz="1600" dirty="0"/>
                <a:t>V</a:t>
              </a:r>
              <a:r>
                <a:rPr lang="en-US" sz="1600" baseline="-25000" dirty="0"/>
                <a:t>0</a:t>
              </a:r>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B1BC068-4D40-3B4B-98B3-AB6CB7D1F810}"/>
                  </a:ext>
                </a:extLst>
              </p:cNvPr>
              <p:cNvSpPr txBox="1"/>
              <p:nvPr/>
            </p:nvSpPr>
            <p:spPr>
              <a:xfrm>
                <a:off x="1303769" y="4484579"/>
                <a:ext cx="4909738" cy="15486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Power</a:t>
                </a: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This is the total available power</a:t>
                </a:r>
              </a:p>
            </p:txBody>
          </p:sp>
        </mc:Choice>
        <mc:Fallback xmlns="">
          <p:sp>
            <p:nvSpPr>
              <p:cNvPr id="96" name="TextBox 95">
                <a:extLst>
                  <a:ext uri="{FF2B5EF4-FFF2-40B4-BE49-F238E27FC236}">
                    <a16:creationId xmlns:a16="http://schemas.microsoft.com/office/drawing/2014/main" id="{FB1BC068-4D40-3B4B-98B3-AB6CB7D1F810}"/>
                  </a:ext>
                </a:extLst>
              </p:cNvPr>
              <p:cNvSpPr txBox="1">
                <a:spLocks noRot="1" noChangeAspect="1" noMove="1" noResize="1" noEditPoints="1" noAdjustHandles="1" noChangeArrowheads="1" noChangeShapeType="1" noTextEdit="1"/>
              </p:cNvSpPr>
              <p:nvPr/>
            </p:nvSpPr>
            <p:spPr>
              <a:xfrm>
                <a:off x="1303769" y="4484579"/>
                <a:ext cx="4909738" cy="1548692"/>
              </a:xfrm>
              <a:prstGeom prst="rect">
                <a:avLst/>
              </a:prstGeom>
              <a:blipFill>
                <a:blip r:embed="rId10"/>
                <a:stretch>
                  <a:fillRect l="-1804" t="-2439" r="-103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57298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74173" y="1869093"/>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r>
                      <m:rPr>
                        <m:sty m:val="p"/>
                      </m:rPr>
                      <a:rPr lang="en-US">
                        <a:solidFill>
                          <a:srgbClr val="000000"/>
                        </a:solidFill>
                        <a:latin typeface="Cambria Math" panose="02040503050406030204" pitchFamily="18" charset="0"/>
                        <a:cs typeface="Calibri"/>
                        <a:sym typeface="Calibri"/>
                      </a:rPr>
                      <m:t>Use</m:t>
                    </m:r>
                    <m:r>
                      <a:rPr lang="en-US" i="1">
                        <a:solidFill>
                          <a:srgbClr val="000000"/>
                        </a:solidFill>
                        <a:latin typeface="Cambria Math" panose="02040503050406030204" pitchFamily="18" charset="0"/>
                        <a:cs typeface="Calibri"/>
                        <a:sym typeface="Calibri"/>
                      </a:rPr>
                      <m:t> 50</m:t>
                    </m:r>
                    <m:r>
                      <m:rPr>
                        <m:sty m:val="p"/>
                      </m:rPr>
                      <a:rPr lang="el-GR" i="1">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latin typeface="Calibri"/>
                    <a:ea typeface="Calibri"/>
                    <a:cs typeface="Calibri"/>
                    <a:sym typeface="Calibri"/>
                  </a:rPr>
                  <a:t> scope probe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74173" y="1869093"/>
                <a:ext cx="4276464" cy="369330"/>
              </a:xfrm>
              <a:prstGeom prst="rect">
                <a:avLst/>
              </a:prstGeom>
              <a:blipFill>
                <a:blip r:embed="rId3"/>
                <a:stretch>
                  <a:fillRect l="-1775" t="-10000" b="-233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p:grpSp>
        <p:nvGrpSpPr>
          <p:cNvPr id="23" name="Group 22">
            <a:extLst>
              <a:ext uri="{FF2B5EF4-FFF2-40B4-BE49-F238E27FC236}">
                <a16:creationId xmlns:a16="http://schemas.microsoft.com/office/drawing/2014/main" id="{1E40FCF6-34D4-2A4D-AD0D-477976C98A15}"/>
              </a:ext>
            </a:extLst>
          </p:cNvPr>
          <p:cNvGrpSpPr/>
          <p:nvPr/>
        </p:nvGrpSpPr>
        <p:grpSpPr>
          <a:xfrm>
            <a:off x="8215454" y="2638323"/>
            <a:ext cx="3428466" cy="1133353"/>
            <a:chOff x="1121318" y="1589460"/>
            <a:chExt cx="3428466" cy="1133353"/>
          </a:xfrm>
        </p:grpSpPr>
        <p:sp>
          <p:nvSpPr>
            <p:cNvPr id="4" name="Can 3">
              <a:extLst>
                <a:ext uri="{FF2B5EF4-FFF2-40B4-BE49-F238E27FC236}">
                  <a16:creationId xmlns:a16="http://schemas.microsoft.com/office/drawing/2014/main" id="{70CBFBEE-17C0-F141-99BB-5E79ED78F862}"/>
                </a:ext>
              </a:extLst>
            </p:cNvPr>
            <p:cNvSpPr/>
            <p:nvPr/>
          </p:nvSpPr>
          <p:spPr>
            <a:xfrm rot="5400000">
              <a:off x="2511971"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1166649"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806ACFCA-4C1A-3A4D-ADBC-53EEEADF647B}"/>
                </a:ext>
              </a:extLst>
            </p:cNvPr>
            <p:cNvSpPr/>
            <p:nvPr/>
          </p:nvSpPr>
          <p:spPr>
            <a:xfrm>
              <a:off x="1121318" y="226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C2AC8EB-31EA-7041-B57C-14628096238C}"/>
                </a:ext>
              </a:extLst>
            </p:cNvPr>
            <p:cNvSpPr/>
            <p:nvPr/>
          </p:nvSpPr>
          <p:spPr>
            <a:xfrm>
              <a:off x="4458344"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2396359" y="1589460"/>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a:off x="1166649" y="267751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0C3BCB82-F1BB-124A-A614-187D739C7F56}"/>
                </a:ext>
              </a:extLst>
            </p:cNvPr>
            <p:cNvSpPr/>
            <p:nvPr/>
          </p:nvSpPr>
          <p:spPr>
            <a:xfrm>
              <a:off x="1126575" y="2631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4087332"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08E518DD-4E11-D94A-B845-F10AF19E849E}"/>
                </a:ext>
              </a:extLst>
            </p:cNvPr>
            <p:cNvSpPr/>
            <p:nvPr/>
          </p:nvSpPr>
          <p:spPr>
            <a:xfrm>
              <a:off x="4453094"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8417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69081" y="1736697"/>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r>
                      <m:rPr>
                        <m:sty m:val="p"/>
                      </m:rPr>
                      <a:rPr lang="en-US">
                        <a:solidFill>
                          <a:srgbClr val="000000"/>
                        </a:solidFill>
                        <a:latin typeface="Cambria Math" panose="02040503050406030204" pitchFamily="18" charset="0"/>
                        <a:cs typeface="Calibri"/>
                        <a:sym typeface="Calibri"/>
                      </a:rPr>
                      <m:t>Use</m:t>
                    </m:r>
                    <m:r>
                      <a:rPr lang="en-US" i="1">
                        <a:solidFill>
                          <a:srgbClr val="000000"/>
                        </a:solidFill>
                        <a:latin typeface="Cambria Math" panose="02040503050406030204" pitchFamily="18" charset="0"/>
                        <a:cs typeface="Calibri"/>
                        <a:sym typeface="Calibri"/>
                      </a:rPr>
                      <m:t> 50</m:t>
                    </m:r>
                    <m:r>
                      <m:rPr>
                        <m:sty m:val="p"/>
                      </m:rPr>
                      <a:rPr lang="el-GR" i="1">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latin typeface="Calibri"/>
                    <a:ea typeface="Calibri"/>
                    <a:cs typeface="Calibri"/>
                    <a:sym typeface="Calibri"/>
                  </a:rPr>
                  <a:t> scope probe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9081" y="1736697"/>
                <a:ext cx="4276464" cy="369330"/>
              </a:xfrm>
              <a:prstGeom prst="rect">
                <a:avLst/>
              </a:prstGeom>
              <a:blipFill>
                <a:blip r:embed="rId3"/>
                <a:stretch>
                  <a:fillRect l="-2077" t="-6667" b="-2666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p:spTree>
    <p:extLst>
      <p:ext uri="{BB962C8B-B14F-4D97-AF65-F5344CB8AC3E}">
        <p14:creationId xmlns:p14="http://schemas.microsoft.com/office/powerpoint/2010/main" val="967128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041" y="1268970"/>
                <a:ext cx="7127729"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100 </m:t>
                    </m:r>
                    <m:r>
                      <a:rPr lang="en-US" b="0" i="1" smtClean="0">
                        <a:solidFill>
                          <a:srgbClr val="000000"/>
                        </a:solidFill>
                        <a:latin typeface="Cambria Math" panose="02040503050406030204" pitchFamily="18" charset="0"/>
                        <a:ea typeface="Calibri"/>
                        <a:cs typeface="Calibri"/>
                        <a:sym typeface="Calibri"/>
                      </a:rPr>
                      <m:t>𝑝𝐹</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use it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Find the wave velocity by calculating the resonant frequency and noting the time delay with a scope on the input and output</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Find, as usual,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Confirm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041" y="1268970"/>
                <a:ext cx="7127729" cy="5135322"/>
              </a:xfrm>
              <a:prstGeom prst="rect">
                <a:avLst/>
              </a:prstGeom>
              <a:blipFill>
                <a:blip r:embed="rId3"/>
                <a:stretch>
                  <a:fillRect l="-1246" t="-493" r="-8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647739" y="2281210"/>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647739" y="2281210"/>
                <a:ext cx="552547" cy="362984"/>
              </a:xfrm>
              <a:prstGeom prst="rect">
                <a:avLst/>
              </a:prstGeom>
              <a:blipFill>
                <a:blip r:embed="rId4"/>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421AE7A-E07F-F046-B38F-5EC2F4F93D93}"/>
              </a:ext>
            </a:extLst>
          </p:cNvPr>
          <p:cNvGrpSpPr/>
          <p:nvPr/>
        </p:nvGrpSpPr>
        <p:grpSpPr>
          <a:xfrm>
            <a:off x="7693385" y="1131460"/>
            <a:ext cx="4230627" cy="1473635"/>
            <a:chOff x="7513802" y="1589460"/>
            <a:chExt cx="4230627" cy="1473635"/>
          </a:xfrm>
        </p:grpSpPr>
        <p:sp>
          <p:nvSpPr>
            <p:cNvPr id="7" name="Can 6">
              <a:extLst>
                <a:ext uri="{FF2B5EF4-FFF2-40B4-BE49-F238E27FC236}">
                  <a16:creationId xmlns:a16="http://schemas.microsoft.com/office/drawing/2014/main" id="{FD3E3B21-1DFB-C84B-9344-5DC78291ACB4}"/>
                </a:ext>
              </a:extLst>
            </p:cNvPr>
            <p:cNvSpPr/>
            <p:nvPr/>
          </p:nvSpPr>
          <p:spPr>
            <a:xfrm rot="5400000">
              <a:off x="9706616"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361294"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52989"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91004" y="1589460"/>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716944" y="2671840"/>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81977"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47739"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66002" y="305742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513802" y="2301095"/>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55188" y="196168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818602" y="1874021"/>
              <a:ext cx="767255" cy="338554"/>
            </a:xfrm>
            <a:prstGeom prst="rect">
              <a:avLst/>
            </a:prstGeom>
            <a:noFill/>
          </p:spPr>
          <p:txBody>
            <a:bodyPr wrap="square" rtlCol="0">
              <a:spAutoFit/>
            </a:bodyPr>
            <a:lstStyle/>
            <a:p>
              <a:r>
                <a:rPr lang="en-US" sz="1600" dirty="0"/>
                <a:t>Z</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67" name="TextBox 66">
            <a:extLst>
              <a:ext uri="{FF2B5EF4-FFF2-40B4-BE49-F238E27FC236}">
                <a16:creationId xmlns:a16="http://schemas.microsoft.com/office/drawing/2014/main" id="{2A65F956-2EAE-9D4A-9CF8-30BE2D27D189}"/>
              </a:ext>
            </a:extLst>
          </p:cNvPr>
          <p:cNvSpPr txBox="1"/>
          <p:nvPr/>
        </p:nvSpPr>
        <p:spPr>
          <a:xfrm>
            <a:off x="930707" y="1237229"/>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586952" y="122592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186222" y="916370"/>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sp>
        <p:nvSpPr>
          <p:cNvPr id="158" name="TextBox 157">
            <a:extLst>
              <a:ext uri="{FF2B5EF4-FFF2-40B4-BE49-F238E27FC236}">
                <a16:creationId xmlns:a16="http://schemas.microsoft.com/office/drawing/2014/main" id="{437B67AB-79A2-0540-A415-3ABBA0D27A8E}"/>
              </a:ext>
            </a:extLst>
          </p:cNvPr>
          <p:cNvSpPr txBox="1"/>
          <p:nvPr/>
        </p:nvSpPr>
        <p:spPr>
          <a:xfrm>
            <a:off x="207772" y="2674356"/>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45517BC3-1C1B-124A-B0E8-88116B12F8A4}"/>
              </a:ext>
            </a:extLst>
          </p:cNvPr>
          <p:cNvSpPr txBox="1"/>
          <p:nvPr/>
        </p:nvSpPr>
        <p:spPr>
          <a:xfrm>
            <a:off x="387066" y="4481186"/>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0" name="Group 9">
            <a:extLst>
              <a:ext uri="{FF2B5EF4-FFF2-40B4-BE49-F238E27FC236}">
                <a16:creationId xmlns:a16="http://schemas.microsoft.com/office/drawing/2014/main" id="{FE28EE74-04F5-9643-A111-F5D113D676DB}"/>
              </a:ext>
            </a:extLst>
          </p:cNvPr>
          <p:cNvGrpSpPr/>
          <p:nvPr/>
        </p:nvGrpSpPr>
        <p:grpSpPr>
          <a:xfrm>
            <a:off x="282075" y="4786731"/>
            <a:ext cx="2941141" cy="1241577"/>
            <a:chOff x="2814191" y="4758934"/>
            <a:chExt cx="2941141" cy="1241577"/>
          </a:xfrm>
        </p:grpSpPr>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4082997" y="5231777"/>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2885004" y="51718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2913467" y="595415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2867282" y="58984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4749249" y="59090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3777300" y="4862354"/>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3269137" y="4848206"/>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14191" y="5359994"/>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3365185" y="5562171"/>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3765519" y="4758934"/>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4837146" y="542899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6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4535889" y="5202782"/>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4280164" y="5211719"/>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4745706" y="51718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a:p>
        </p:txBody>
      </p:sp>
      <p:grpSp>
        <p:nvGrpSpPr>
          <p:cNvPr id="3" name="Group 2">
            <a:extLst>
              <a:ext uri="{FF2B5EF4-FFF2-40B4-BE49-F238E27FC236}">
                <a16:creationId xmlns:a16="http://schemas.microsoft.com/office/drawing/2014/main" id="{E9AA4AE0-457B-294A-9000-A2AB86C72C1D}"/>
              </a:ext>
            </a:extLst>
          </p:cNvPr>
          <p:cNvGrpSpPr/>
          <p:nvPr/>
        </p:nvGrpSpPr>
        <p:grpSpPr>
          <a:xfrm>
            <a:off x="72685" y="1683410"/>
            <a:ext cx="2286486" cy="875692"/>
            <a:chOff x="2479701" y="1683410"/>
            <a:chExt cx="2286486" cy="875692"/>
          </a:xfrm>
        </p:grpSpPr>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3129028" y="1395374"/>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3411049" y="1752588"/>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3844956" y="1398912"/>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2776638" y="1756126"/>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4130452" y="1756130"/>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2750327"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2768157" y="2512744"/>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2721972"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2479701" y="1978249"/>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4159663" y="1752588"/>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4625205" y="17127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4603939" y="24676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3184996" y="198179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4421857" y="196052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3522963" y="1726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D3EE549-2560-FF44-8BEA-914265CCB4BF}"/>
              </a:ext>
            </a:extLst>
          </p:cNvPr>
          <p:cNvGrpSpPr/>
          <p:nvPr/>
        </p:nvGrpSpPr>
        <p:grpSpPr>
          <a:xfrm>
            <a:off x="307866" y="2996272"/>
            <a:ext cx="1980497" cy="1288849"/>
            <a:chOff x="2714882" y="2996272"/>
            <a:chExt cx="1980497" cy="1288849"/>
          </a:xfrm>
        </p:grpSpPr>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3930597" y="3516387"/>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3024282" y="3128613"/>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732604" y="34564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2761067" y="423876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4882" y="4183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4586216" y="34706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4596849" y="4193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3592816" y="3134078"/>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4091079" y="3134078"/>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3361254" y="3518520"/>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2973555" y="372830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4160484" y="374781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2978199" y="301436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3613119" y="3002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4093953" y="2996272"/>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3398913" y="34742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3976617" y="347774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826529"/>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sp>
        <p:nvSpPr>
          <p:cNvPr id="182" name="TextBox 181">
            <a:extLst>
              <a:ext uri="{FF2B5EF4-FFF2-40B4-BE49-F238E27FC236}">
                <a16:creationId xmlns:a16="http://schemas.microsoft.com/office/drawing/2014/main" id="{F578E1C3-C4B0-424F-BBBD-67E7F00D1D89}"/>
              </a:ext>
            </a:extLst>
          </p:cNvPr>
          <p:cNvSpPr txBox="1"/>
          <p:nvPr/>
        </p:nvSpPr>
        <p:spPr>
          <a:xfrm>
            <a:off x="2912917" y="1225920"/>
            <a:ext cx="5622648" cy="50378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Filters</a:t>
            </a:r>
          </a:p>
        </p:txBody>
      </p:sp>
    </p:spTree>
    <p:extLst>
      <p:ext uri="{BB962C8B-B14F-4D97-AF65-F5344CB8AC3E}">
        <p14:creationId xmlns:p14="http://schemas.microsoft.com/office/powerpoint/2010/main" val="3631303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548508"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r>
                      <a:rPr lang="en-US" i="1">
                        <a:solidFill>
                          <a:srgbClr val="000000"/>
                        </a:solidFill>
                        <a:latin typeface="Cambria Math" panose="02040503050406030204" pitchFamily="18" charset="0"/>
                      </a:rPr>
                      <m:t>=50</m:t>
                    </m:r>
                    <m:r>
                      <a:rPr lang="en-US" i="1">
                        <a:solidFill>
                          <a:srgbClr val="000000"/>
                        </a:solidFill>
                        <a:latin typeface="Cambria Math" panose="02040503050406030204" pitchFamily="18" charset="0"/>
                      </a:rPr>
                      <m:t>𝑝𝐹</m:t>
                    </m:r>
                  </m:oMath>
                </a14:m>
                <a:r>
                  <a:rPr lang="en-US" i="1" dirty="0">
                    <a:solidFill>
                      <a:srgbClr val="000000"/>
                    </a:solidFill>
                    <a:latin typeface="Cambria Math" panose="02040503050406030204" pitchFamily="18" charset="0"/>
                  </a:rPr>
                  <a:t>,</a:t>
                </a:r>
                <a14:m>
                  <m:oMath xmlns:m="http://schemas.openxmlformats.org/officeDocument/2006/math">
                    <m:r>
                      <a:rPr lang="en-US" i="1" dirty="0">
                        <a:solidFill>
                          <a:srgbClr val="000000"/>
                        </a:solidFill>
                        <a:latin typeface="Cambria Math" panose="02040503050406030204" pitchFamily="18" charset="0"/>
                      </a:rPr>
                      <m:t>  </m:t>
                    </m:r>
                  </m:oMath>
                </a14:m>
                <a:endParaRPr lang="en-US"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𝐿</m:t>
                        </m:r>
                      </m:e>
                      <m:sub>
                        <m:r>
                          <a:rPr lang="en-US" i="1" dirty="0">
                            <a:solidFill>
                              <a:srgbClr val="000000"/>
                            </a:solidFill>
                            <a:latin typeface="Cambria Math" panose="02040503050406030204" pitchFamily="18" charset="0"/>
                          </a:rPr>
                          <m:t>6</m:t>
                        </m:r>
                      </m:sub>
                    </m:sSub>
                  </m:oMath>
                </a14:m>
                <a:r>
                  <a:rPr lang="en-US" i="1" dirty="0">
                    <a:solidFill>
                      <a:srgbClr val="000000"/>
                    </a:solidFill>
                    <a:latin typeface="Cambria Math" panose="02040503050406030204" pitchFamily="18" charset="0"/>
                  </a:rPr>
                  <a:t> </a:t>
                </a:r>
                <a:r>
                  <a:rPr lang="en-US" dirty="0">
                    <a:solidFill>
                      <a:srgbClr val="000000"/>
                    </a:solidFill>
                    <a:latin typeface="Cambria Math" panose="02040503050406030204" pitchFamily="18" charset="0"/>
                  </a:rPr>
                  <a:t>is 36 turns #28 on T37-2 which has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𝑙</m:t>
                        </m:r>
                      </m:sub>
                    </m:sSub>
                    <m:r>
                      <a:rPr lang="en-US" i="1">
                        <a:solidFill>
                          <a:srgbClr val="000000"/>
                        </a:solidFill>
                        <a:latin typeface="Cambria Math" panose="02040503050406030204" pitchFamily="18" charset="0"/>
                      </a:rPr>
                      <m:t>=4</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𝑛𝐻</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𝑡𝑢𝑟𝑛</m:t>
                            </m:r>
                          </m:e>
                          <m:sup>
                            <m:r>
                              <a:rPr lang="en-US" i="1">
                                <a:solidFill>
                                  <a:srgbClr val="000000"/>
                                </a:solidFill>
                                <a:latin typeface="Cambria Math" panose="02040503050406030204" pitchFamily="18" charset="0"/>
                              </a:rPr>
                              <m:t>2</m:t>
                            </m:r>
                          </m:sup>
                        </m:sSup>
                      </m:den>
                    </m:f>
                  </m:oMath>
                </a14:m>
                <a:endParaRPr lang="en-US"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𝑙</m:t>
                        </m:r>
                      </m:sub>
                    </m:sSub>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36</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=3.1</m:t>
                    </m:r>
                    <m:r>
                      <a:rPr lang="en-US" i="1">
                        <a:solidFill>
                          <a:srgbClr val="000000"/>
                        </a:solidFill>
                        <a:latin typeface="Cambria Math" panose="02040503050406030204" pitchFamily="18" charset="0"/>
                        <a:ea typeface="Cambria Math" panose="02040503050406030204" pitchFamily="18" charset="0"/>
                      </a:rPr>
                      <m:t>𝜇</m:t>
                    </m:r>
                    <m:r>
                      <a:rPr lang="en-US" i="1">
                        <a:solidFill>
                          <a:srgbClr val="000000"/>
                        </a:solidFill>
                        <a:latin typeface="Cambria Math" panose="02040503050406030204" pitchFamily="18" charset="0"/>
                        <a:ea typeface="Cambria Math" panose="02040503050406030204" pitchFamily="18" charset="0"/>
                      </a:rPr>
                      <m:t>𝐻</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num>
                      <m:den>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e>
                        </m:d>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r>
                          <a:rPr lang="en-US" i="1">
                            <a:solidFill>
                              <a:srgbClr val="000000"/>
                            </a:solidFill>
                            <a:latin typeface="Cambria Math" panose="02040503050406030204" pitchFamily="18" charset="0"/>
                          </a:rPr>
                          <m:t> </m:t>
                        </m:r>
                      </m:den>
                    </m:f>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3</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oMath>
                </a14:m>
                <a:r>
                  <a:rPr lang="en-US" dirty="0">
                    <a:solidFill>
                      <a:srgbClr val="000000"/>
                    </a:solidFill>
                    <a:latin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37</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den>
                    </m:f>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r>
                      <a:rPr lang="en-US" i="1">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e>
                        </m:d>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−1</m:t>
                        </m:r>
                      </m:den>
                    </m:f>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Resonance is when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 </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30</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den>
                    </m:f>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 </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10</m:t>
                            </m:r>
                          </m:e>
                          <m:sup>
                            <m:r>
                              <a:rPr lang="en-US" i="1">
                                <a:solidFill>
                                  <a:srgbClr val="000000"/>
                                </a:solidFill>
                                <a:latin typeface="Cambria Math" panose="02040503050406030204" pitchFamily="18" charset="0"/>
                                <a:ea typeface="Cambria Math" panose="02040503050406030204" pitchFamily="18" charset="0"/>
                              </a:rPr>
                              <m:t>18</m:t>
                            </m:r>
                          </m:sup>
                        </m:sSup>
                      </m:num>
                      <m:den>
                        <m:r>
                          <a:rPr lang="en-US" i="1">
                            <a:solidFill>
                              <a:srgbClr val="000000"/>
                            </a:solidFill>
                            <a:latin typeface="Cambria Math" panose="02040503050406030204" pitchFamily="18" charset="0"/>
                            <a:ea typeface="Cambria Math" panose="02040503050406030204" pitchFamily="18" charset="0"/>
                          </a:rPr>
                          <m:t>465</m:t>
                        </m:r>
                      </m:den>
                    </m:f>
                  </m:oMath>
                </a14:m>
                <a:r>
                  <a:rPr lang="en-US"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9</m:t>
                            </m:r>
                          </m:sup>
                        </m:sSup>
                      </m:num>
                      <m:den>
                        <m:rad>
                          <m:radPr>
                            <m:degHide m:val="on"/>
                            <m:ctrlPr>
                              <a:rPr lang="en-US" i="1">
                                <a:solidFill>
                                  <a:srgbClr val="000000"/>
                                </a:solidFill>
                                <a:latin typeface="Cambria Math" panose="02040503050406030204" pitchFamily="18" charset="0"/>
                              </a:rPr>
                            </m:ctrlPr>
                          </m:radPr>
                          <m:deg/>
                          <m:e>
                            <m:r>
                              <a:rPr lang="en-US" i="1">
                                <a:solidFill>
                                  <a:srgbClr val="000000"/>
                                </a:solidFill>
                                <a:latin typeface="Cambria Math" panose="02040503050406030204" pitchFamily="18" charset="0"/>
                              </a:rPr>
                              <m:t>465</m:t>
                            </m:r>
                          </m:e>
                        </m:rad>
                      </m:den>
                    </m:f>
                    <m:r>
                      <a:rPr lang="en-US" i="1">
                        <a:solidFill>
                          <a:srgbClr val="000000"/>
                        </a:solidFill>
                        <a:latin typeface="Cambria Math" panose="02040503050406030204" pitchFamily="18" charset="0"/>
                        <a:ea typeface="Cambria Math" panose="02040503050406030204" pitchFamily="18" charset="0"/>
                      </a:rPr>
                      <m:t>≈50.8×</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10</m:t>
                        </m:r>
                      </m:e>
                      <m:sup>
                        <m:r>
                          <a:rPr lang="en-US" i="1">
                            <a:solidFill>
                              <a:srgbClr val="000000"/>
                            </a:solidFill>
                            <a:latin typeface="Cambria Math" panose="02040503050406030204" pitchFamily="18" charset="0"/>
                            <a:ea typeface="Cambria Math" panose="02040503050406030204" pitchFamily="18" charset="0"/>
                          </a:rPr>
                          <m:t>6</m:t>
                        </m:r>
                      </m:sup>
                    </m:sSup>
                    <m:r>
                      <a:rPr lang="en-US">
                        <a:solidFill>
                          <a:srgbClr val="000000"/>
                        </a:solidFill>
                        <a:latin typeface="Cambria Math" panose="02040503050406030204" pitchFamily="18" charset="0"/>
                        <a:ea typeface="Cambria Math" panose="02040503050406030204" pitchFamily="18" charset="0"/>
                      </a:rPr>
                      <m:t>, </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𝑓</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num>
                      <m:den>
                        <m:r>
                          <a:rPr lang="en-US" i="1">
                            <a:solidFill>
                              <a:srgbClr val="000000"/>
                            </a:solidFill>
                            <a:latin typeface="Cambria Math" panose="02040503050406030204" pitchFamily="18" charset="0"/>
                            <a:ea typeface="Cambria Math" panose="02040503050406030204" pitchFamily="18" charset="0"/>
                          </a:rPr>
                          <m:t>2</m:t>
                        </m:r>
                        <m:r>
                          <a:rPr lang="en-US" i="1">
                            <a:solidFill>
                              <a:srgbClr val="000000"/>
                            </a:solidFill>
                            <a:latin typeface="Cambria Math" panose="02040503050406030204" pitchFamily="18" charset="0"/>
                            <a:ea typeface="Cambria Math" panose="02040503050406030204" pitchFamily="18" charset="0"/>
                          </a:rPr>
                          <m:t>𝜋</m:t>
                        </m:r>
                      </m:den>
                    </m:f>
                    <m:r>
                      <a:rPr lang="en-US" i="1">
                        <a:solidFill>
                          <a:srgbClr val="000000"/>
                        </a:solidFill>
                        <a:latin typeface="Cambria Math" panose="02040503050406030204" pitchFamily="18" charset="0"/>
                        <a:ea typeface="Cambria Math" panose="02040503050406030204" pitchFamily="18" charset="0"/>
                      </a:rPr>
                      <m:t>≈7.1 </m:t>
                    </m:r>
                    <m:r>
                      <a:rPr lang="en-US" i="1">
                        <a:solidFill>
                          <a:srgbClr val="000000"/>
                        </a:solidFill>
                        <a:latin typeface="Cambria Math" panose="02040503050406030204" pitchFamily="18" charset="0"/>
                        <a:ea typeface="Cambria Math" panose="02040503050406030204" pitchFamily="18" charset="0"/>
                      </a:rPr>
                      <m:t>𝑀𝐻𝑧</m:t>
                    </m:r>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Q of filter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𝑄</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𝑠</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den>
                    </m:f>
                  </m:oMath>
                </a14:m>
                <a:r>
                  <a:rPr lang="en-US" dirty="0">
                    <a:solidFill>
                      <a:srgbClr val="000000"/>
                    </a:solidFill>
                    <a:latin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oMath>
                </a14:m>
                <a:r>
                  <a:rPr lang="en-US"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Note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oMath>
                </a14:m>
                <a:r>
                  <a:rPr lang="en-US"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548508" cy="5364528"/>
              </a:xfrm>
              <a:prstGeom prst="rect">
                <a:avLst/>
              </a:prstGeom>
              <a:blipFill>
                <a:blip r:embed="rId3"/>
                <a:stretch>
                  <a:fillRect l="-1039" r="-445"/>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3" name="Group 2">
            <a:extLst>
              <a:ext uri="{FF2B5EF4-FFF2-40B4-BE49-F238E27FC236}">
                <a16:creationId xmlns:a16="http://schemas.microsoft.com/office/drawing/2014/main" id="{DDBB88A3-60AD-074B-B4C1-25664104D48D}"/>
              </a:ext>
            </a:extLst>
          </p:cNvPr>
          <p:cNvGrpSpPr/>
          <p:nvPr/>
        </p:nvGrpSpPr>
        <p:grpSpPr>
          <a:xfrm>
            <a:off x="8105985" y="1877307"/>
            <a:ext cx="3943852" cy="3103386"/>
            <a:chOff x="2231658" y="1062656"/>
            <a:chExt cx="3943852" cy="3103386"/>
          </a:xfrm>
        </p:grpSpPr>
        <p:sp>
          <p:nvSpPr>
            <p:cNvPr id="30" name="TextBox 29">
              <a:extLst>
                <a:ext uri="{FF2B5EF4-FFF2-40B4-BE49-F238E27FC236}">
                  <a16:creationId xmlns:a16="http://schemas.microsoft.com/office/drawing/2014/main" id="{A16B11EC-2C02-8E42-B2BA-1C1015689D3E}"/>
                </a:ext>
              </a:extLst>
            </p:cNvPr>
            <p:cNvSpPr txBox="1"/>
            <p:nvPr/>
          </p:nvSpPr>
          <p:spPr>
            <a:xfrm>
              <a:off x="4886507" y="23742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3798587" y="2446808"/>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5054248" y="22340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2276401" y="2043435"/>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3123005" y="106265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2231658" y="15387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3551369" y="1891034"/>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4244917" y="1520667"/>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4631957" y="18910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3124019" y="1523553"/>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2881792" y="18641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3212394" y="172091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2878503" y="2142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3910055" y="205566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3545805" y="190166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3227380" y="18237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2965675" y="22402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4562868" y="2545296"/>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4779111" y="2282798"/>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4186180" y="122843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3473501" y="2744150"/>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5" name="Oval 134">
              <a:extLst>
                <a:ext uri="{FF2B5EF4-FFF2-40B4-BE49-F238E27FC236}">
                  <a16:creationId xmlns:a16="http://schemas.microsoft.com/office/drawing/2014/main" id="{86CD7F97-C4B7-E244-B530-3D2FA8D21B7C}"/>
                </a:ext>
              </a:extLst>
            </p:cNvPr>
            <p:cNvSpPr/>
            <p:nvPr/>
          </p:nvSpPr>
          <p:spPr>
            <a:xfrm>
              <a:off x="3569234" y="34177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BA15CC6-CA89-D746-8B3A-28527B4FC01C}"/>
                </a:ext>
              </a:extLst>
            </p:cNvPr>
            <p:cNvSpPr/>
            <p:nvPr/>
          </p:nvSpPr>
          <p:spPr>
            <a:xfrm>
              <a:off x="3572775" y="2156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2976138" y="2875823"/>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3625901" y="2204775"/>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0" name="TextBox 139">
              <a:extLst>
                <a:ext uri="{FF2B5EF4-FFF2-40B4-BE49-F238E27FC236}">
                  <a16:creationId xmlns:a16="http://schemas.microsoft.com/office/drawing/2014/main" id="{FEFB771B-0FAC-8845-97B9-08FA268F342C}"/>
                </a:ext>
              </a:extLst>
            </p:cNvPr>
            <p:cNvSpPr txBox="1"/>
            <p:nvPr/>
          </p:nvSpPr>
          <p:spPr>
            <a:xfrm>
              <a:off x="3150501" y="3642824"/>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receiver</a:t>
              </a:r>
            </a:p>
            <a:p>
              <a:pPr defTabSz="457200" latinLnBrk="1" hangingPunct="0"/>
              <a:r>
                <a:rPr lang="en-US" sz="1400" dirty="0">
                  <a:solidFill>
                    <a:srgbClr val="000000"/>
                  </a:solidFill>
                </a:rPr>
                <a:t> switch </a:t>
              </a:r>
            </a:p>
          </p:txBody>
        </p:sp>
        <p:sp>
          <p:nvSpPr>
            <p:cNvPr id="141" name="TextBox 140">
              <a:extLst>
                <a:ext uri="{FF2B5EF4-FFF2-40B4-BE49-F238E27FC236}">
                  <a16:creationId xmlns:a16="http://schemas.microsoft.com/office/drawing/2014/main" id="{CB3B63D6-2F4A-9340-9BF9-BDF066D64F1B}"/>
                </a:ext>
              </a:extLst>
            </p:cNvPr>
            <p:cNvSpPr txBox="1"/>
            <p:nvPr/>
          </p:nvSpPr>
          <p:spPr>
            <a:xfrm>
              <a:off x="5263556" y="2063856"/>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spTree>
    <p:extLst>
      <p:ext uri="{BB962C8B-B14F-4D97-AF65-F5344CB8AC3E}">
        <p14:creationId xmlns:p14="http://schemas.microsoft.com/office/powerpoint/2010/main" val="3314197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03248" y="1471137"/>
            <a:ext cx="6666824"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a:t>
            </a:r>
            <a:r>
              <a:rPr lang="en-US" baseline="-25000" dirty="0">
                <a:solidFill>
                  <a:srgbClr val="000000"/>
                </a:solidFill>
                <a:latin typeface="Calibri"/>
                <a:ea typeface="Calibri"/>
                <a:cs typeface="Calibri"/>
                <a:sym typeface="Calibri"/>
              </a:rPr>
              <a:t>7</a:t>
            </a:r>
            <a:r>
              <a:rPr lang="en-US" dirty="0">
                <a:solidFill>
                  <a:srgbClr val="000000"/>
                </a:solidFill>
                <a:latin typeface="Calibri"/>
                <a:ea typeface="Calibri"/>
                <a:cs typeface="Calibri"/>
                <a:sym typeface="Calibri"/>
              </a:rPr>
              <a:t>, L</a:t>
            </a:r>
            <a:r>
              <a:rPr lang="en-US" baseline="-25000" dirty="0">
                <a:solidFill>
                  <a:srgbClr val="000000"/>
                </a:solidFill>
                <a:latin typeface="Calibri"/>
                <a:ea typeface="Calibri"/>
                <a:cs typeface="Calibri"/>
                <a:sym typeface="Calibri"/>
              </a:rPr>
              <a:t>8</a:t>
            </a:r>
            <a:r>
              <a:rPr lang="en-US" dirty="0">
                <a:solidFill>
                  <a:srgbClr val="000000"/>
                </a:solidFill>
                <a:latin typeface="Calibri"/>
                <a:ea typeface="Calibri"/>
                <a:cs typeface="Calibri"/>
                <a:sym typeface="Calibri"/>
              </a:rPr>
              <a:t> use T37-2 core, 18 turns, 1.3uH</a:t>
            </a:r>
          </a:p>
          <a:p>
            <a:pPr marL="285750" indent="-285750" defTabSz="457200" latinLnBrk="1" hangingPunct="0">
              <a:buFont typeface="Arial" panose="020B0604020202020204" pitchFamily="34" charset="0"/>
              <a:buChar char="•"/>
            </a:pPr>
            <a:r>
              <a:rPr lang="en-US" dirty="0">
                <a:solidFill>
                  <a:srgbClr val="000000"/>
                </a:solidFill>
              </a:rPr>
              <a:t>Compare loss at 7MHz and 14MHz</a:t>
            </a: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p:grpSp>
        <p:nvGrpSpPr>
          <p:cNvPr id="59" name="Group 58">
            <a:extLst>
              <a:ext uri="{FF2B5EF4-FFF2-40B4-BE49-F238E27FC236}">
                <a16:creationId xmlns:a16="http://schemas.microsoft.com/office/drawing/2014/main" id="{ED480479-FE42-A04A-B75E-41B61D3D2E86}"/>
              </a:ext>
            </a:extLst>
          </p:cNvPr>
          <p:cNvGrpSpPr/>
          <p:nvPr/>
        </p:nvGrpSpPr>
        <p:grpSpPr>
          <a:xfrm>
            <a:off x="7121797" y="708282"/>
            <a:ext cx="4940588" cy="1347964"/>
            <a:chOff x="2591360" y="2315543"/>
            <a:chExt cx="4940588"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4" name="TextBox 113">
              <a:extLst>
                <a:ext uri="{FF2B5EF4-FFF2-40B4-BE49-F238E27FC236}">
                  <a16:creationId xmlns:a16="http://schemas.microsoft.com/office/drawing/2014/main" id="{4338C0C2-9D08-4045-B5D8-D5920C274126}"/>
                </a:ext>
              </a:extLst>
            </p:cNvPr>
            <p:cNvSpPr txBox="1"/>
            <p:nvPr/>
          </p:nvSpPr>
          <p:spPr>
            <a:xfrm>
              <a:off x="2591360" y="2672301"/>
              <a:ext cx="171111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Power  amp, or,</a:t>
              </a:r>
            </a:p>
            <a:p>
              <a:pPr defTabSz="457200" latinLnBrk="1" hangingPunct="0"/>
              <a:r>
                <a:rPr lang="en-US" sz="1600" dirty="0">
                  <a:solidFill>
                    <a:srgbClr val="000000"/>
                  </a:solidFill>
                </a:rPr>
                <a:t>f</a:t>
              </a:r>
              <a:r>
                <a:rPr lang="en-US" sz="1600" dirty="0">
                  <a:solidFill>
                    <a:srgbClr val="000000"/>
                  </a:solidFill>
                  <a:latin typeface="Calibri"/>
                  <a:ea typeface="Calibri"/>
                  <a:cs typeface="Calibri"/>
                  <a:sym typeface="Calibri"/>
                </a:rPr>
                <a:t>unction generator</a:t>
              </a:r>
              <a:endParaRPr lang="en-US" sz="14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52086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4" name="Group 3">
            <a:extLst>
              <a:ext uri="{FF2B5EF4-FFF2-40B4-BE49-F238E27FC236}">
                <a16:creationId xmlns:a16="http://schemas.microsoft.com/office/drawing/2014/main" id="{50B288FE-392F-ED43-B8C8-F4B4670EFE26}"/>
              </a:ext>
            </a:extLst>
          </p:cNvPr>
          <p:cNvGrpSpPr/>
          <p:nvPr/>
        </p:nvGrpSpPr>
        <p:grpSpPr>
          <a:xfrm>
            <a:off x="9785208" y="3778134"/>
            <a:ext cx="1764789" cy="2129790"/>
            <a:chOff x="7845568" y="3265513"/>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7845568" y="4083530"/>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8046149" y="32981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8968324" y="3306515"/>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9041461" y="3936170"/>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9042343" y="4595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8122349" y="330735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9518917" y="32655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8122349" y="534570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9518917" y="53038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8122349" y="4628227"/>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5979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597919"/>
              </a:xfrm>
              <a:prstGeom prst="rect">
                <a:avLst/>
              </a:prstGeom>
              <a:blipFill>
                <a:blip r:embed="rId3"/>
                <a:stretch>
                  <a:fillRect l="-119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spTree>
    <p:extLst>
      <p:ext uri="{BB962C8B-B14F-4D97-AF65-F5344CB8AC3E}">
        <p14:creationId xmlns:p14="http://schemas.microsoft.com/office/powerpoint/2010/main" val="386542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10867"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2834" y="1090431"/>
                <a:ext cx="9971202" cy="3343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Section of air of length </a:t>
                </a:r>
                <a14:m>
                  <m:oMath xmlns:m="http://schemas.openxmlformats.org/officeDocument/2006/math">
                    <m:r>
                      <a:rPr lang="en-US" sz="2000" b="0" i="1" smtClean="0">
                        <a:solidFill>
                          <a:srgbClr val="000000"/>
                        </a:solidFill>
                        <a:latin typeface="Cambria Math" panose="02040503050406030204" pitchFamily="18" charset="0"/>
                        <a:sym typeface="Calibri"/>
                      </a:rPr>
                      <m:t>𝑙</m:t>
                    </m:r>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𝑈</m:t>
                    </m:r>
                  </m:oMath>
                </a14:m>
                <a:r>
                  <a:rPr lang="en-US" sz="2000" dirty="0">
                    <a:solidFill>
                      <a:srgbClr val="000000"/>
                    </a:solidFill>
                    <a:sym typeface="Calibri"/>
                  </a:rPr>
                  <a:t> is average velocity, </a:t>
                </a:r>
                <a14:m>
                  <m:oMath xmlns:m="http://schemas.openxmlformats.org/officeDocument/2006/math">
                    <m:r>
                      <a:rPr lang="en-US" sz="2000" b="0" i="1" smtClean="0">
                        <a:solidFill>
                          <a:srgbClr val="000000"/>
                        </a:solidFill>
                        <a:latin typeface="Cambria Math" panose="02040503050406030204" pitchFamily="18" charset="0"/>
                        <a:sym typeface="Calibri"/>
                      </a:rPr>
                      <m:t>𝑃</m:t>
                    </m:r>
                  </m:oMath>
                </a14:m>
                <a:r>
                  <a:rPr lang="en-US" sz="2000" dirty="0">
                    <a:solidFill>
                      <a:srgbClr val="000000"/>
                    </a:solidFill>
                    <a:sym typeface="Calibri"/>
                  </a:rPr>
                  <a:t> is the pressure</a:t>
                </a: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r>
                      <a:rPr lang="en-US" sz="2000" b="0" i="1" smtClean="0">
                        <a:solidFill>
                          <a:srgbClr val="000000"/>
                        </a:solidFill>
                        <a:latin typeface="Cambria Math" panose="02040503050406030204" pitchFamily="18" charset="0"/>
                        <a:sym typeface="Calibri"/>
                      </a:rPr>
                      <m:t>𝑙</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𝑙</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𝑈</m:t>
                        </m:r>
                      </m:num>
                      <m:den>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𝑑𝑙</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𝑑𝑡</m:t>
                        </m:r>
                      </m:den>
                    </m:f>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𝑙</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𝑈</m:t>
                        </m:r>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𝑃</m:t>
                    </m:r>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𝑉</m:t>
                        </m:r>
                      </m:e>
                      <m:sup>
                        <m:r>
                          <a:rPr lang="en-US" sz="2000" i="1" smtClean="0">
                            <a:solidFill>
                              <a:srgbClr val="000000"/>
                            </a:solidFill>
                            <a:latin typeface="Cambria Math" panose="02040503050406030204" pitchFamily="18" charset="0"/>
                            <a:ea typeface="Cambria Math" panose="02040503050406030204" pitchFamily="18" charset="0"/>
                            <a:sym typeface="Calibri"/>
                          </a:rPr>
                          <m:t>𝛾</m:t>
                        </m:r>
                      </m:sup>
                    </m:sSup>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𝐶</m:t>
                    </m:r>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𝑃</m:t>
                        </m:r>
                      </m:num>
                      <m:den>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e>
                          <m:sup>
                            <m:r>
                              <a:rPr lang="en-US" sz="2000" i="1">
                                <a:solidFill>
                                  <a:srgbClr val="000000"/>
                                </a:solidFill>
                                <a:latin typeface="Cambria Math" panose="02040503050406030204" pitchFamily="18" charset="0"/>
                                <a:sym typeface="Calibri"/>
                              </a:rPr>
                              <m:t>2</m:t>
                            </m:r>
                          </m:sup>
                        </m:sSup>
                      </m:den>
                    </m:f>
                    <m:r>
                      <a:rPr lang="en-US" sz="2000" i="1">
                        <a:solidFill>
                          <a:srgbClr val="000000"/>
                        </a:solidFill>
                        <a:latin typeface="Cambria Math" panose="02040503050406030204" pitchFamily="18" charset="0"/>
                        <a:sym typeface="Calibri"/>
                      </a:rPr>
                      <m:t>= </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𝛾</m:t>
                        </m:r>
                        <m:r>
                          <a:rPr lang="en-US" sz="2000" i="1">
                            <a:solidFill>
                              <a:srgbClr val="000000"/>
                            </a:solidFill>
                            <a:latin typeface="Cambria Math" panose="02040503050406030204" pitchFamily="18" charset="0"/>
                            <a:ea typeface="Cambria Math" panose="02040503050406030204" pitchFamily="18" charset="0"/>
                            <a:sym typeface="Calibri"/>
                          </a:rPr>
                          <m:t>𝑃</m:t>
                        </m:r>
                      </m:num>
                      <m:den>
                        <m:r>
                          <a:rPr lang="en-US" sz="2000" i="1">
                            <a:solidFill>
                              <a:srgbClr val="000000"/>
                            </a:solidFill>
                            <a:latin typeface="Cambria Math" panose="02040503050406030204" pitchFamily="18" charset="0"/>
                            <a:ea typeface="Cambria Math" panose="02040503050406030204" pitchFamily="18" charset="0"/>
                            <a:sym typeface="Calibri"/>
                          </a:rPr>
                          <m:t>𝜌</m:t>
                        </m:r>
                      </m:den>
                    </m:f>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𝑃</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e>
                          <m:sup>
                            <m:r>
                              <a:rPr lang="en-US" sz="2000" i="1">
                                <a:solidFill>
                                  <a:srgbClr val="000000"/>
                                </a:solidFill>
                                <a:latin typeface="Cambria Math" panose="02040503050406030204" pitchFamily="18" charset="0"/>
                              </a:rPr>
                              <m:t>2</m:t>
                            </m:r>
                          </m:sup>
                        </m:sSup>
                      </m:den>
                    </m:f>
                  </m:oMath>
                </a14:m>
                <a:endParaRPr lang="en-US" sz="2000" i="1"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𝛾</m:t>
                            </m:r>
                            <m:r>
                              <a:rPr lang="en-US" sz="2000" i="1">
                                <a:solidFill>
                                  <a:srgbClr val="000000"/>
                                </a:solidFill>
                                <a:latin typeface="Cambria Math" panose="02040503050406030204" pitchFamily="18" charset="0"/>
                                <a:ea typeface="Cambria Math" panose="02040503050406030204" pitchFamily="18" charset="0"/>
                              </a:rPr>
                              <m:t>𝑃</m:t>
                            </m:r>
                          </m:num>
                          <m:den>
                            <m:r>
                              <a:rPr lang="en-US" sz="2000" i="1">
                                <a:solidFill>
                                  <a:srgbClr val="000000"/>
                                </a:solidFill>
                                <a:latin typeface="Cambria Math" panose="02040503050406030204" pitchFamily="18" charset="0"/>
                                <a:ea typeface="Cambria Math" panose="02040503050406030204" pitchFamily="18" charset="0"/>
                              </a:rPr>
                              <m:t>𝜌</m:t>
                            </m:r>
                          </m:den>
                        </m:f>
                      </m:e>
                    </m:rad>
                    <m:r>
                      <a:rPr lang="en-US" sz="2000" i="1">
                        <a:solidFill>
                          <a:srgbClr val="000000"/>
                        </a:solidFill>
                        <a:latin typeface="Cambria Math" panose="02040503050406030204" pitchFamily="18" charset="0"/>
                      </a:rPr>
                      <m:t>= =332</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𝑚</m:t>
                        </m:r>
                      </m:num>
                      <m:den>
                        <m:r>
                          <a:rPr lang="en-US" sz="2000" i="1">
                            <a:solidFill>
                              <a:srgbClr val="000000"/>
                            </a:solidFill>
                            <a:latin typeface="Cambria Math" panose="02040503050406030204" pitchFamily="18" charset="0"/>
                          </a:rPr>
                          <m:t>𝑠</m:t>
                        </m:r>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sym typeface="Calibri"/>
                      </a:rPr>
                      <m:t>𝑆𝑊𝑅</m:t>
                    </m:r>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sym typeface="Calibri"/>
                              </a:rPr>
                              <m:t>2</m:t>
                            </m:r>
                          </m:sup>
                        </m:sSup>
                      </m:num>
                      <m:den>
                        <m:r>
                          <a:rPr lang="en-US" sz="2000" i="1">
                            <a:solidFill>
                              <a:srgbClr val="000000"/>
                            </a:solidFill>
                            <a:latin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𝜋</m:t>
                        </m:r>
                        <m:r>
                          <a:rPr lang="en-US" sz="2000" i="1">
                            <a:solidFill>
                              <a:srgbClr val="000000"/>
                            </a:solidFill>
                            <a:latin typeface="Cambria Math" panose="02040503050406030204" pitchFamily="18" charset="0"/>
                            <a:ea typeface="Cambria Math" panose="02040503050406030204" pitchFamily="18" charset="0"/>
                            <a:sym typeface="Calibri"/>
                          </a:rPr>
                          <m:t>𝐴</m:t>
                        </m:r>
                      </m:den>
                    </m:f>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 is the area of the tube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2834" y="1090431"/>
                <a:ext cx="9971202" cy="3343020"/>
              </a:xfrm>
              <a:prstGeom prst="rect">
                <a:avLst/>
              </a:prstGeom>
              <a:blipFill>
                <a:blip r:embed="rId3"/>
                <a:stretch>
                  <a:fillRect l="-891" t="-75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aphicFrame>
        <p:nvGraphicFramePr>
          <p:cNvPr id="3" name="Table 3">
            <a:extLst>
              <a:ext uri="{FF2B5EF4-FFF2-40B4-BE49-F238E27FC236}">
                <a16:creationId xmlns:a16="http://schemas.microsoft.com/office/drawing/2014/main" id="{34A20E06-A03C-9C47-87C1-97B0C56831BD}"/>
              </a:ext>
            </a:extLst>
          </p:cNvPr>
          <p:cNvGraphicFramePr>
            <a:graphicFrameLocks noGrp="1"/>
          </p:cNvGraphicFramePr>
          <p:nvPr>
            <p:extLst>
              <p:ext uri="{D42A27DB-BD31-4B8C-83A1-F6EECF244321}">
                <p14:modId xmlns:p14="http://schemas.microsoft.com/office/powerpoint/2010/main" val="635844538"/>
              </p:ext>
            </p:extLst>
          </p:nvPr>
        </p:nvGraphicFramePr>
        <p:xfrm>
          <a:off x="7232073" y="3117273"/>
          <a:ext cx="4653150" cy="2933664"/>
        </p:xfrm>
        <a:graphic>
          <a:graphicData uri="http://schemas.openxmlformats.org/drawingml/2006/table">
            <a:tbl>
              <a:tblPr firstRow="1" bandRow="1">
                <a:tableStyleId>{5C22544A-7EE6-4342-B048-85BDC9FD1C3A}</a:tableStyleId>
              </a:tblPr>
              <a:tblGrid>
                <a:gridCol w="2105891">
                  <a:extLst>
                    <a:ext uri="{9D8B030D-6E8A-4147-A177-3AD203B41FA5}">
                      <a16:colId xmlns:a16="http://schemas.microsoft.com/office/drawing/2014/main" val="3400466308"/>
                    </a:ext>
                  </a:extLst>
                </a:gridCol>
                <a:gridCol w="996209">
                  <a:extLst>
                    <a:ext uri="{9D8B030D-6E8A-4147-A177-3AD203B41FA5}">
                      <a16:colId xmlns:a16="http://schemas.microsoft.com/office/drawing/2014/main" val="1604896889"/>
                    </a:ext>
                  </a:extLst>
                </a:gridCol>
                <a:gridCol w="1551050">
                  <a:extLst>
                    <a:ext uri="{9D8B030D-6E8A-4147-A177-3AD203B41FA5}">
                      <a16:colId xmlns:a16="http://schemas.microsoft.com/office/drawing/2014/main" val="3052369017"/>
                    </a:ext>
                  </a:extLst>
                </a:gridCol>
              </a:tblGrid>
              <a:tr h="366708">
                <a:tc>
                  <a:txBody>
                    <a:bodyPr/>
                    <a:lstStyle/>
                    <a:p>
                      <a:pPr algn="r"/>
                      <a:r>
                        <a:rPr lang="en-US" dirty="0"/>
                        <a:t>Sound</a:t>
                      </a:r>
                    </a:p>
                  </a:txBody>
                  <a:tcPr/>
                </a:tc>
                <a:tc>
                  <a:txBody>
                    <a:bodyPr/>
                    <a:lstStyle/>
                    <a:p>
                      <a:pPr algn="r"/>
                      <a:r>
                        <a:rPr lang="en-US" dirty="0" err="1"/>
                        <a:t>L</a:t>
                      </a:r>
                      <a:r>
                        <a:rPr lang="en-US" baseline="-25000" dirty="0" err="1"/>
                        <a:t>p</a:t>
                      </a:r>
                      <a:endParaRPr lang="en-US" baseline="-25000" dirty="0"/>
                    </a:p>
                  </a:txBody>
                  <a:tcPr/>
                </a:tc>
                <a:tc>
                  <a:txBody>
                    <a:bodyPr/>
                    <a:lstStyle/>
                    <a:p>
                      <a:pPr algn="r"/>
                      <a:r>
                        <a:rPr lang="en-US" dirty="0"/>
                        <a:t>Power density</a:t>
                      </a:r>
                    </a:p>
                  </a:txBody>
                  <a:tcPr/>
                </a:tc>
                <a:extLst>
                  <a:ext uri="{0D108BD9-81ED-4DB2-BD59-A6C34878D82A}">
                    <a16:rowId xmlns:a16="http://schemas.microsoft.com/office/drawing/2014/main" val="2918556204"/>
                  </a:ext>
                </a:extLst>
              </a:tr>
              <a:tr h="366708">
                <a:tc>
                  <a:txBody>
                    <a:bodyPr/>
                    <a:lstStyle/>
                    <a:p>
                      <a:pPr algn="r"/>
                      <a:r>
                        <a:rPr lang="en-US" dirty="0"/>
                        <a:t>rustling leaves</a:t>
                      </a:r>
                    </a:p>
                  </a:txBody>
                  <a:tcPr/>
                </a:tc>
                <a:tc>
                  <a:txBody>
                    <a:bodyPr/>
                    <a:lstStyle/>
                    <a:p>
                      <a:pPr algn="r"/>
                      <a:r>
                        <a:rPr lang="en-US" dirty="0"/>
                        <a:t>10dB</a:t>
                      </a:r>
                    </a:p>
                  </a:txBody>
                  <a:tcPr/>
                </a:tc>
                <a:tc>
                  <a:txBody>
                    <a:bodyPr/>
                    <a:lstStyle/>
                    <a:p>
                      <a:pPr algn="r"/>
                      <a:r>
                        <a:rPr lang="en-US" dirty="0"/>
                        <a:t>1pW/m</a:t>
                      </a:r>
                      <a:r>
                        <a:rPr lang="en-US" baseline="30000" dirty="0"/>
                        <a:t>2</a:t>
                      </a:r>
                    </a:p>
                  </a:txBody>
                  <a:tcPr/>
                </a:tc>
                <a:extLst>
                  <a:ext uri="{0D108BD9-81ED-4DB2-BD59-A6C34878D82A}">
                    <a16:rowId xmlns:a16="http://schemas.microsoft.com/office/drawing/2014/main" val="2831571941"/>
                  </a:ext>
                </a:extLst>
              </a:tr>
              <a:tr h="366708">
                <a:tc>
                  <a:txBody>
                    <a:bodyPr/>
                    <a:lstStyle/>
                    <a:p>
                      <a:pPr algn="r"/>
                      <a:r>
                        <a:rPr lang="en-US" dirty="0"/>
                        <a:t>broadcast studio</a:t>
                      </a:r>
                    </a:p>
                  </a:txBody>
                  <a:tcPr/>
                </a:tc>
                <a:tc>
                  <a:txBody>
                    <a:bodyPr/>
                    <a:lstStyle/>
                    <a:p>
                      <a:pPr algn="r"/>
                      <a:r>
                        <a:rPr lang="en-US"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1pW/m</a:t>
                      </a:r>
                      <a:r>
                        <a:rPr lang="en-US" baseline="30000" dirty="0"/>
                        <a:t>2</a:t>
                      </a:r>
                    </a:p>
                  </a:txBody>
                  <a:tcPr/>
                </a:tc>
                <a:extLst>
                  <a:ext uri="{0D108BD9-81ED-4DB2-BD59-A6C34878D82A}">
                    <a16:rowId xmlns:a16="http://schemas.microsoft.com/office/drawing/2014/main" val="3501594200"/>
                  </a:ext>
                </a:extLst>
              </a:tr>
              <a:tr h="366708">
                <a:tc>
                  <a:txBody>
                    <a:bodyPr/>
                    <a:lstStyle/>
                    <a:p>
                      <a:pPr algn="r"/>
                      <a:r>
                        <a:rPr lang="en-US" dirty="0"/>
                        <a:t>classroom</a:t>
                      </a:r>
                    </a:p>
                  </a:txBody>
                  <a:tcPr/>
                </a:tc>
                <a:tc>
                  <a:txBody>
                    <a:bodyPr/>
                    <a:lstStyle/>
                    <a:p>
                      <a:pPr algn="r"/>
                      <a:r>
                        <a:rPr lang="en-US"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10nW/m</a:t>
                      </a:r>
                      <a:r>
                        <a:rPr lang="en-US" baseline="30000" dirty="0"/>
                        <a:t>2</a:t>
                      </a:r>
                    </a:p>
                  </a:txBody>
                  <a:tcPr/>
                </a:tc>
                <a:extLst>
                  <a:ext uri="{0D108BD9-81ED-4DB2-BD59-A6C34878D82A}">
                    <a16:rowId xmlns:a16="http://schemas.microsoft.com/office/drawing/2014/main" val="825322132"/>
                  </a:ext>
                </a:extLst>
              </a:tr>
              <a:tr h="366708">
                <a:tc>
                  <a:txBody>
                    <a:bodyPr/>
                    <a:lstStyle/>
                    <a:p>
                      <a:pPr algn="r"/>
                      <a:r>
                        <a:rPr lang="en-US" dirty="0"/>
                        <a:t>heavy truck</a:t>
                      </a:r>
                    </a:p>
                  </a:txBody>
                  <a:tcPr/>
                </a:tc>
                <a:tc>
                  <a:txBody>
                    <a:bodyPr/>
                    <a:lstStyle/>
                    <a:p>
                      <a:pPr algn="r"/>
                      <a:r>
                        <a:rPr lang="en-US"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1nW/m</a:t>
                      </a:r>
                      <a:r>
                        <a:rPr lang="en-US" baseline="30000" dirty="0"/>
                        <a:t>2</a:t>
                      </a:r>
                    </a:p>
                  </a:txBody>
                  <a:tcPr/>
                </a:tc>
                <a:extLst>
                  <a:ext uri="{0D108BD9-81ED-4DB2-BD59-A6C34878D82A}">
                    <a16:rowId xmlns:a16="http://schemas.microsoft.com/office/drawing/2014/main" val="450179944"/>
                  </a:ext>
                </a:extLst>
              </a:tr>
              <a:tr h="366708">
                <a:tc>
                  <a:txBody>
                    <a:bodyPr/>
                    <a:lstStyle/>
                    <a:p>
                      <a:pPr algn="r"/>
                      <a:r>
                        <a:rPr lang="en-US" dirty="0"/>
                        <a:t>Shout at 1m</a:t>
                      </a:r>
                    </a:p>
                  </a:txBody>
                  <a:tcPr/>
                </a:tc>
                <a:tc>
                  <a:txBody>
                    <a:bodyPr/>
                    <a:lstStyle/>
                    <a:p>
                      <a:pPr algn="r"/>
                      <a:r>
                        <a:rPr lang="en-US"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10mW/m</a:t>
                      </a:r>
                      <a:r>
                        <a:rPr lang="en-US" baseline="30000" dirty="0"/>
                        <a:t>2</a:t>
                      </a:r>
                    </a:p>
                  </a:txBody>
                  <a:tcPr/>
                </a:tc>
                <a:extLst>
                  <a:ext uri="{0D108BD9-81ED-4DB2-BD59-A6C34878D82A}">
                    <a16:rowId xmlns:a16="http://schemas.microsoft.com/office/drawing/2014/main" val="2550458144"/>
                  </a:ext>
                </a:extLst>
              </a:tr>
              <a:tr h="366708">
                <a:tc>
                  <a:txBody>
                    <a:bodyPr/>
                    <a:lstStyle/>
                    <a:p>
                      <a:pPr algn="r"/>
                      <a:r>
                        <a:rPr lang="en-US" dirty="0"/>
                        <a:t>jackhammer</a:t>
                      </a:r>
                    </a:p>
                  </a:txBody>
                  <a:tcPr/>
                </a:tc>
                <a:tc>
                  <a:txBody>
                    <a:bodyPr/>
                    <a:lstStyle/>
                    <a:p>
                      <a:pPr algn="r"/>
                      <a:r>
                        <a:rPr lang="en-US"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100mW/m</a:t>
                      </a:r>
                      <a:r>
                        <a:rPr lang="en-US" baseline="30000" dirty="0"/>
                        <a:t>2</a:t>
                      </a:r>
                    </a:p>
                  </a:txBody>
                  <a:tcPr/>
                </a:tc>
                <a:extLst>
                  <a:ext uri="{0D108BD9-81ED-4DB2-BD59-A6C34878D82A}">
                    <a16:rowId xmlns:a16="http://schemas.microsoft.com/office/drawing/2014/main" val="760660990"/>
                  </a:ext>
                </a:extLst>
              </a:tr>
              <a:tr h="366708">
                <a:tc>
                  <a:txBody>
                    <a:bodyPr/>
                    <a:lstStyle/>
                    <a:p>
                      <a:pPr algn="r"/>
                      <a:r>
                        <a:rPr lang="en-US" dirty="0"/>
                        <a:t>jet takeoff at 50m</a:t>
                      </a:r>
                    </a:p>
                  </a:txBody>
                  <a:tcPr/>
                </a:tc>
                <a:tc>
                  <a:txBody>
                    <a:bodyPr/>
                    <a:lstStyle/>
                    <a:p>
                      <a:pPr algn="r"/>
                      <a:r>
                        <a:rPr lang="en-US"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1W/m</a:t>
                      </a:r>
                      <a:r>
                        <a:rPr lang="en-US"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r>
                  <a:rPr lang="en-US" sz="2000" b="0" dirty="0"/>
                  <a:t>Resistors</a:t>
                </a:r>
              </a:p>
              <a:p>
                <a:pPr lvl="1"/>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r>
                  <a:rPr lang="en-US" sz="2000" b="0" dirty="0"/>
                  <a:t>Capacitors</a:t>
                </a:r>
              </a:p>
              <a:p>
                <a:pPr lvl="1"/>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r>
                  <a:rPr lang="en-US" sz="2000" b="0" dirty="0"/>
                  <a:t>Inductors</a:t>
                </a:r>
              </a:p>
              <a:p>
                <a:pPr lvl="1"/>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617937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18: Acoustic Standing Wave</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39547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2000" dirty="0">
                <a:latin typeface="Arial" charset="0"/>
                <a:ea typeface="Arial" charset="0"/>
                <a:cs typeface="Arial" charset="0"/>
              </a:rPr>
              <a:t>Pick the supply voltage V</a:t>
            </a:r>
            <a:r>
              <a:rPr lang="en-US" sz="2000" baseline="-25000" dirty="0">
                <a:latin typeface="Arial" charset="0"/>
                <a:ea typeface="Arial" charset="0"/>
                <a:cs typeface="Arial" charset="0"/>
              </a:rPr>
              <a:t>cc</a:t>
            </a:r>
            <a:r>
              <a:rPr lang="en-US" sz="2000" dirty="0">
                <a:latin typeface="Arial" charset="0"/>
                <a:ea typeface="Arial" charset="0"/>
                <a:cs typeface="Arial" charset="0"/>
              </a:rPr>
              <a:t>=12V.</a:t>
            </a:r>
          </a:p>
          <a:p>
            <a:pPr marL="914400" lvl="1" indent="-457200">
              <a:buFont typeface="+mj-lt"/>
              <a:buAutoNum type="arabicPeriod"/>
            </a:pPr>
            <a:r>
              <a:rPr lang="en-US" sz="2000" dirty="0">
                <a:latin typeface="Arial" charset="0"/>
                <a:ea typeface="Arial" charset="0"/>
                <a:cs typeface="Arial" charset="0"/>
              </a:rPr>
              <a:t>Choose a gain (amplification factor), A = 5.</a:t>
            </a:r>
          </a:p>
          <a:p>
            <a:pPr marL="914400" lvl="1" indent="-457200">
              <a:buFont typeface="+mj-lt"/>
              <a:buAutoNum type="arabicPeriod"/>
            </a:pPr>
            <a:r>
              <a:rPr lang="en-US" sz="2000" dirty="0">
                <a:latin typeface="Arial" charset="0"/>
                <a:ea typeface="Arial" charset="0"/>
                <a:cs typeface="Arial" charset="0"/>
              </a:rPr>
              <a:t>Choose the “Q point” of the conducting transistor (4mA).</a:t>
            </a:r>
          </a:p>
          <a:p>
            <a:pPr marL="914400" lvl="1" indent="-457200">
              <a:buFont typeface="+mj-lt"/>
              <a:buAutoNum type="arabicPeriod"/>
            </a:pPr>
            <a:r>
              <a:rPr lang="en-US" sz="2000" dirty="0">
                <a:latin typeface="Arial" charset="0"/>
                <a:ea typeface="Arial" charset="0"/>
                <a:cs typeface="Arial" charset="0"/>
              </a:rPr>
              <a:t>V</a:t>
            </a:r>
            <a:r>
              <a:rPr lang="en-US" sz="2000" baseline="-25000" dirty="0">
                <a:latin typeface="Arial" charset="0"/>
                <a:ea typeface="Arial" charset="0"/>
                <a:cs typeface="Arial" charset="0"/>
              </a:rPr>
              <a:t>cc </a:t>
            </a:r>
            <a:r>
              <a:rPr lang="en-US" sz="2000" dirty="0">
                <a:latin typeface="Arial" charset="0"/>
                <a:ea typeface="Arial" charset="0"/>
                <a:cs typeface="Arial" charset="0"/>
              </a:rPr>
              <a:t>=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c</a:t>
            </a:r>
            <a:r>
              <a:rPr lang="en-US" sz="2000" dirty="0" err="1">
                <a:latin typeface="Arial" charset="0"/>
                <a:ea typeface="Arial" charset="0"/>
                <a:cs typeface="Arial" charset="0"/>
              </a:rPr>
              <a:t>∙R</a:t>
            </a:r>
            <a:r>
              <a:rPr lang="en-US" sz="2000" baseline="-25000" dirty="0" err="1">
                <a:latin typeface="Arial" charset="0"/>
                <a:ea typeface="Arial" charset="0"/>
                <a:cs typeface="Arial" charset="0"/>
              </a:rPr>
              <a:t>C</a:t>
            </a:r>
            <a:r>
              <a:rPr lang="en-US" sz="2000" dirty="0">
                <a:latin typeface="Arial" charset="0"/>
                <a:ea typeface="Arial" charset="0"/>
                <a:cs typeface="Arial" charset="0"/>
              </a:rPr>
              <a:t>) +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 +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E</a:t>
            </a:r>
            <a:r>
              <a:rPr lang="en-US" sz="2000" dirty="0">
                <a:latin typeface="Arial" charset="0"/>
                <a:ea typeface="Arial" charset="0"/>
                <a:cs typeface="Arial" charset="0"/>
              </a:rPr>
              <a:t> ∼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 with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c</a:t>
            </a:r>
            <a:r>
              <a:rPr lang="en-US" sz="2000" dirty="0">
                <a:latin typeface="Arial" charset="0"/>
                <a:ea typeface="Arial" charset="0"/>
                <a:cs typeface="Arial" charset="0"/>
              </a:rPr>
              <a:t>=4mA.  We get (R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 (V</a:t>
            </a:r>
            <a:r>
              <a:rPr lang="en-US" sz="2000" baseline="-25000" dirty="0">
                <a:latin typeface="Arial" charset="0"/>
                <a:ea typeface="Arial" charset="0"/>
                <a:cs typeface="Arial" charset="0"/>
              </a:rPr>
              <a:t>cc </a:t>
            </a:r>
            <a:r>
              <a:rPr lang="en-US" sz="2000" dirty="0">
                <a:latin typeface="Arial" charset="0"/>
                <a:ea typeface="Arial" charset="0"/>
                <a:cs typeface="Arial" charset="0"/>
              </a:rPr>
              <a:t>-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)/(4mA) =1.75 k𝝮.</a:t>
            </a:r>
          </a:p>
          <a:p>
            <a:pPr marL="914400" lvl="1" indent="-457200">
              <a:buFont typeface="+mj-lt"/>
              <a:buAutoNum type="arabicPeriod"/>
            </a:pPr>
            <a:r>
              <a:rPr lang="en-US" sz="2000" dirty="0">
                <a:latin typeface="Arial" charset="0"/>
                <a:ea typeface="Arial" charset="0"/>
                <a:cs typeface="Arial" charset="0"/>
              </a:rPr>
              <a:t>Since A = 5 and A=R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C</a:t>
            </a:r>
            <a:r>
              <a:rPr lang="en-US" sz="2000" dirty="0">
                <a:latin typeface="Arial" charset="0"/>
                <a:ea typeface="Arial" charset="0"/>
                <a:cs typeface="Arial" charset="0"/>
              </a:rPr>
              <a:t>= 5 R</a:t>
            </a:r>
            <a:r>
              <a:rPr lang="en-US" sz="2000" baseline="-25000" dirty="0">
                <a:latin typeface="Arial" charset="0"/>
                <a:ea typeface="Arial" charset="0"/>
                <a:cs typeface="Arial" charset="0"/>
              </a:rPr>
              <a:t>E</a:t>
            </a:r>
            <a:r>
              <a:rPr lang="en-US" sz="2000" dirty="0">
                <a:latin typeface="Arial" charset="0"/>
                <a:ea typeface="Arial" charset="0"/>
                <a:cs typeface="Arial" charset="0"/>
              </a:rPr>
              <a:t> so R</a:t>
            </a:r>
            <a:r>
              <a:rPr lang="en-US" sz="2000" baseline="-25000" dirty="0">
                <a:latin typeface="Arial" charset="0"/>
                <a:ea typeface="Arial" charset="0"/>
                <a:cs typeface="Arial" charset="0"/>
              </a:rPr>
              <a:t>E</a:t>
            </a:r>
            <a:r>
              <a:rPr lang="en-US" sz="2000" dirty="0">
                <a:latin typeface="Arial" charset="0"/>
                <a:ea typeface="Arial" charset="0"/>
                <a:cs typeface="Arial" charset="0"/>
              </a:rPr>
              <a:t> ∼ 270 𝝮 (this is a standard resistor value) and R</a:t>
            </a:r>
            <a:r>
              <a:rPr lang="en-US" sz="2000" baseline="-25000" dirty="0">
                <a:latin typeface="Arial" charset="0"/>
                <a:ea typeface="Arial" charset="0"/>
                <a:cs typeface="Arial" charset="0"/>
              </a:rPr>
              <a:t>C</a:t>
            </a:r>
            <a:r>
              <a:rPr lang="en-US" sz="20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131802" cy="338554"/>
          </a:xfrm>
          <a:prstGeom prst="rect">
            <a:avLst/>
          </a:prstGeom>
          <a:noFill/>
        </p:spPr>
        <p:txBody>
          <a:bodyPr wrap="none" rtlCol="0">
            <a:spAutoFit/>
          </a:bodyPr>
          <a:lstStyle/>
          <a:p>
            <a:r>
              <a:rPr lang="en-US" sz="1600" dirty="0"/>
              <a:t>Common collector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a:t>
                </a:r>
                <a:r>
                  <a:rPr lang="en-US" sz="1800" dirty="0" err="1">
                    <a:latin typeface="Arial" charset="0"/>
                    <a:ea typeface="Arial" charset="0"/>
                    <a:cs typeface="Arial" charset="0"/>
                  </a:rPr>
                  <a:t>eqn</a:t>
                </a:r>
                <a:r>
                  <a:rPr lang="en-US" sz="1800" dirty="0">
                    <a:latin typeface="Arial" charset="0"/>
                    <a:ea typeface="Arial" charset="0"/>
                    <a:cs typeface="Arial" charset="0"/>
                  </a:rPr>
                  <a:t>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r>
                  <a:rPr lang="en-US" sz="2000" dirty="0">
                    <a:ea typeface="Arial" charset="0"/>
                    <a:cs typeface="Arial" charset="0"/>
                  </a:rPr>
                  <a:t>Diodes</a:t>
                </a:r>
              </a:p>
              <a:p>
                <a:pPr marL="800100" lvl="1" indent="-342900"/>
                <a:r>
                  <a:rPr lang="en-US" sz="2000" dirty="0">
                    <a:ea typeface="Arial" charset="0"/>
                    <a:cs typeface="Arial" charset="0"/>
                  </a:rPr>
                  <a:t>Devices that allow current to flow only in one direction  </a:t>
                </a:r>
              </a:p>
              <a:p>
                <a:pPr marL="800100" lvl="1" indent="-342900"/>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r>
                  <a:rPr lang="en-US" sz="2000" dirty="0">
                    <a:ea typeface="Arial" charset="0"/>
                    <a:cs typeface="Arial" charset="0"/>
                  </a:rPr>
                  <a:t>The cathode is usually labelled with a band</a:t>
                </a:r>
                <a:endParaRPr lang="en-US" sz="2000" dirty="0"/>
              </a:p>
              <a:p>
                <a:r>
                  <a:rPr lang="en-US" sz="2000" dirty="0"/>
                  <a:t>Transformers</a:t>
                </a:r>
              </a:p>
              <a:p>
                <a:pPr lvl="1"/>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1117038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a:t>
                </a:r>
                <a:r>
                  <a:rPr lang="en-US" sz="2000" dirty="0" err="1">
                    <a:solidFill>
                      <a:srgbClr val="000000"/>
                    </a:solidFill>
                    <a:latin typeface="Calibri"/>
                    <a:ea typeface="Calibri"/>
                    <a:cs typeface="Calibri"/>
                    <a:sym typeface="Calibri"/>
                  </a:rPr>
                  <a:t>collecter</a:t>
                </a:r>
                <a:r>
                  <a:rPr lang="en-US" sz="2000" dirty="0">
                    <a:solidFill>
                      <a:srgbClr val="000000"/>
                    </a:solidFill>
                    <a:latin typeface="Calibri"/>
                    <a:ea typeface="Calibri"/>
                    <a:cs typeface="Calibri"/>
                    <a:sym typeface="Calibri"/>
                  </a:rPr>
                  <a:t>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𝑣</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a:t>
                </a:r>
                <a:r>
                  <a:rPr lang="en-US" dirty="0" err="1">
                    <a:solidFill>
                      <a:srgbClr val="000000"/>
                    </a:solidFill>
                    <a:latin typeface="Calibri"/>
                    <a:ea typeface="Calibri"/>
                    <a:cs typeface="Calibri"/>
                    <a:sym typeface="Calibri"/>
                  </a:rPr>
                  <a:t>maximun</a:t>
                </a:r>
                <a:r>
                  <a:rPr lang="en-US" dirty="0">
                    <a:solidFill>
                      <a:srgbClr val="000000"/>
                    </a:solidFill>
                    <a:latin typeface="Calibri"/>
                    <a:ea typeface="Calibri"/>
                    <a:cs typeface="Calibri"/>
                    <a:sym typeface="Calibri"/>
                  </a:rPr>
                  <a:t> gain.</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Calculate expected voltage gain at each setting.  </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560ohm source resistance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𝑉</m:t>
                    </m:r>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452" r="-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In Driver amplifier, add probe to R</a:t>
                </a:r>
                <a:r>
                  <a:rPr lang="en-US" baseline="-25000" dirty="0">
                    <a:solidFill>
                      <a:srgbClr val="000000"/>
                    </a:solidFill>
                    <a:latin typeface="Calibri"/>
                    <a:ea typeface="Calibri"/>
                    <a:cs typeface="Calibri"/>
                    <a:sym typeface="Calibri"/>
                  </a:rPr>
                  <a:t>11</a:t>
                </a:r>
                <a:r>
                  <a:rPr lang="en-US"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 </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a:t>
                </a:r>
                <a:r>
                  <a:rPr lang="en-US" baseline="-25000" dirty="0">
                    <a:solidFill>
                      <a:srgbClr val="000000"/>
                    </a:solidFill>
                    <a:latin typeface="Calibri"/>
                    <a:ea typeface="Calibri"/>
                    <a:cs typeface="Calibri"/>
                    <a:sym typeface="Calibri"/>
                  </a:rPr>
                  <a:t>13</a:t>
                </a:r>
                <a:r>
                  <a:rPr lang="en-US"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The open circuit voltage is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dirty="0">
                    <a:solidFill>
                      <a:srgbClr val="000000"/>
                    </a:solidFill>
                    <a:latin typeface="Calibri"/>
                    <a:ea typeface="Calibri"/>
                    <a:cs typeface="Calibri"/>
                    <a:sym typeface="Calibri"/>
                  </a:rPr>
                  <a:t> in terms of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962" t="-5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3334892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cxnSp>
        <p:nvCxnSpPr>
          <p:cNvPr id="4" name="Straight Connector 3">
            <a:extLst>
              <a:ext uri="{FF2B5EF4-FFF2-40B4-BE49-F238E27FC236}">
                <a16:creationId xmlns:a16="http://schemas.microsoft.com/office/drawing/2014/main" id="{CBBA736F-5CC1-474E-B5B3-20542FF49F15}"/>
              </a:ext>
            </a:extLst>
          </p:cNvPr>
          <p:cNvCxnSpPr/>
          <p:nvPr/>
        </p:nvCxnSpPr>
        <p:spPr>
          <a:xfrm>
            <a:off x="4562602" y="1148314"/>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Connector 94">
            <a:extLst>
              <a:ext uri="{FF2B5EF4-FFF2-40B4-BE49-F238E27FC236}">
                <a16:creationId xmlns:a16="http://schemas.microsoft.com/office/drawing/2014/main" id="{E50F1856-B2AB-FE44-9F9C-00F1F7054D0E}"/>
              </a:ext>
            </a:extLst>
          </p:cNvPr>
          <p:cNvCxnSpPr>
            <a:cxnSpLocks/>
          </p:cNvCxnSpPr>
          <p:nvPr/>
        </p:nvCxnSpPr>
        <p:spPr>
          <a:xfrm flipH="1" flipV="1">
            <a:off x="4552714" y="2530546"/>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 name="TextBox 6">
            <a:extLst>
              <a:ext uri="{FF2B5EF4-FFF2-40B4-BE49-F238E27FC236}">
                <a16:creationId xmlns:a16="http://schemas.microsoft.com/office/drawing/2014/main" id="{F521B08A-422F-6B4A-9E46-728A7D262A8E}"/>
              </a:ext>
            </a:extLst>
          </p:cNvPr>
          <p:cNvSpPr txBox="1"/>
          <p:nvPr/>
        </p:nvSpPr>
        <p:spPr>
          <a:xfrm>
            <a:off x="4214855" y="1679942"/>
            <a:ext cx="15003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sp>
        <p:nvSpPr>
          <p:cNvPr id="8" name="TextBox 7">
            <a:extLst>
              <a:ext uri="{FF2B5EF4-FFF2-40B4-BE49-F238E27FC236}">
                <a16:creationId xmlns:a16="http://schemas.microsoft.com/office/drawing/2014/main" id="{1621EFDC-527A-5949-9472-31F2D2D1FB20}"/>
              </a:ext>
            </a:extLst>
          </p:cNvPr>
          <p:cNvSpPr txBox="1"/>
          <p:nvPr/>
        </p:nvSpPr>
        <p:spPr>
          <a:xfrm>
            <a:off x="5299376" y="2658132"/>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DA0C3560-79A8-B940-88C4-4CBC5F734E0B}"/>
              </a:ext>
            </a:extLst>
          </p:cNvPr>
          <p:cNvSpPr txBox="1"/>
          <p:nvPr/>
        </p:nvSpPr>
        <p:spPr>
          <a:xfrm>
            <a:off x="4684685" y="2970382"/>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A</a:t>
            </a:r>
            <a:endParaRPr lang="en-US" dirty="0">
              <a:solidFill>
                <a:srgbClr val="000000"/>
              </a:solidFill>
              <a:latin typeface="Calibri"/>
              <a:ea typeface="Calibri"/>
              <a:cs typeface="Calibri"/>
              <a:sym typeface="Calibri"/>
            </a:endParaRPr>
          </a:p>
        </p:txBody>
      </p:sp>
      <p:cxnSp>
        <p:nvCxnSpPr>
          <p:cNvPr id="101" name="Straight Connector 100">
            <a:extLst>
              <a:ext uri="{FF2B5EF4-FFF2-40B4-BE49-F238E27FC236}">
                <a16:creationId xmlns:a16="http://schemas.microsoft.com/office/drawing/2014/main" id="{B33C8770-B9FC-C049-948D-24F0B7BE343D}"/>
              </a:ext>
            </a:extLst>
          </p:cNvPr>
          <p:cNvCxnSpPr/>
          <p:nvPr/>
        </p:nvCxnSpPr>
        <p:spPr>
          <a:xfrm>
            <a:off x="7162032" y="1162488"/>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Connector 101">
            <a:extLst>
              <a:ext uri="{FF2B5EF4-FFF2-40B4-BE49-F238E27FC236}">
                <a16:creationId xmlns:a16="http://schemas.microsoft.com/office/drawing/2014/main" id="{FCF1B06B-32AD-C844-9618-4B03667C875E}"/>
              </a:ext>
            </a:extLst>
          </p:cNvPr>
          <p:cNvCxnSpPr>
            <a:cxnSpLocks/>
          </p:cNvCxnSpPr>
          <p:nvPr/>
        </p:nvCxnSpPr>
        <p:spPr>
          <a:xfrm flipH="1">
            <a:off x="7152145" y="2544720"/>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3" name="TextBox 102">
            <a:extLst>
              <a:ext uri="{FF2B5EF4-FFF2-40B4-BE49-F238E27FC236}">
                <a16:creationId xmlns:a16="http://schemas.microsoft.com/office/drawing/2014/main" id="{B1CC14DD-0AFE-AC45-8B18-0E3D63B5A2A6}"/>
              </a:ext>
            </a:extLst>
          </p:cNvPr>
          <p:cNvSpPr txBox="1"/>
          <p:nvPr/>
        </p:nvSpPr>
        <p:spPr>
          <a:xfrm>
            <a:off x="6814285" y="1694116"/>
            <a:ext cx="15003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sp>
        <p:nvSpPr>
          <p:cNvPr id="104" name="TextBox 103">
            <a:extLst>
              <a:ext uri="{FF2B5EF4-FFF2-40B4-BE49-F238E27FC236}">
                <a16:creationId xmlns:a16="http://schemas.microsoft.com/office/drawing/2014/main" id="{4DD37982-4E90-5A46-82E2-CA78683BE127}"/>
              </a:ext>
            </a:extLst>
          </p:cNvPr>
          <p:cNvSpPr txBox="1"/>
          <p:nvPr/>
        </p:nvSpPr>
        <p:spPr>
          <a:xfrm>
            <a:off x="7898806" y="2672306"/>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30" name="TextBox 129">
            <a:extLst>
              <a:ext uri="{FF2B5EF4-FFF2-40B4-BE49-F238E27FC236}">
                <a16:creationId xmlns:a16="http://schemas.microsoft.com/office/drawing/2014/main" id="{FC2613E5-7721-0F40-B4BC-C177E33664BF}"/>
              </a:ext>
            </a:extLst>
          </p:cNvPr>
          <p:cNvSpPr txBox="1"/>
          <p:nvPr/>
        </p:nvSpPr>
        <p:spPr>
          <a:xfrm>
            <a:off x="7250669" y="2936393"/>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B</a:t>
            </a:r>
            <a:endParaRPr lang="en-US" dirty="0">
              <a:solidFill>
                <a:srgbClr val="000000"/>
              </a:solidFill>
              <a:latin typeface="Calibri"/>
              <a:ea typeface="Calibri"/>
              <a:cs typeface="Calibri"/>
              <a:sym typeface="Calibri"/>
            </a:endParaRPr>
          </a:p>
        </p:txBody>
      </p:sp>
      <p:cxnSp>
        <p:nvCxnSpPr>
          <p:cNvPr id="148" name="Straight Connector 147">
            <a:extLst>
              <a:ext uri="{FF2B5EF4-FFF2-40B4-BE49-F238E27FC236}">
                <a16:creationId xmlns:a16="http://schemas.microsoft.com/office/drawing/2014/main" id="{FE20D218-9C92-144E-A561-BAE4CA08BD57}"/>
              </a:ext>
            </a:extLst>
          </p:cNvPr>
          <p:cNvCxnSpPr/>
          <p:nvPr/>
        </p:nvCxnSpPr>
        <p:spPr>
          <a:xfrm>
            <a:off x="9671549" y="1134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D2B5B207-A9B2-8948-AD97-6A4356DD9180}"/>
              </a:ext>
            </a:extLst>
          </p:cNvPr>
          <p:cNvCxnSpPr>
            <a:cxnSpLocks/>
          </p:cNvCxnSpPr>
          <p:nvPr/>
        </p:nvCxnSpPr>
        <p:spPr>
          <a:xfrm flipH="1">
            <a:off x="9661662" y="2516371"/>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0" name="TextBox 149">
            <a:extLst>
              <a:ext uri="{FF2B5EF4-FFF2-40B4-BE49-F238E27FC236}">
                <a16:creationId xmlns:a16="http://schemas.microsoft.com/office/drawing/2014/main" id="{7B1B3D57-D847-5442-A493-03B2046FBE34}"/>
              </a:ext>
            </a:extLst>
          </p:cNvPr>
          <p:cNvSpPr txBox="1"/>
          <p:nvPr/>
        </p:nvSpPr>
        <p:spPr>
          <a:xfrm>
            <a:off x="9323802" y="16657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51" name="TextBox 150">
            <a:extLst>
              <a:ext uri="{FF2B5EF4-FFF2-40B4-BE49-F238E27FC236}">
                <a16:creationId xmlns:a16="http://schemas.microsoft.com/office/drawing/2014/main" id="{DB131EB1-4729-B544-928F-A851BE74A3A2}"/>
              </a:ext>
            </a:extLst>
          </p:cNvPr>
          <p:cNvSpPr txBox="1"/>
          <p:nvPr/>
        </p:nvSpPr>
        <p:spPr>
          <a:xfrm>
            <a:off x="10408323" y="2643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2" name="TextBox 151">
            <a:extLst>
              <a:ext uri="{FF2B5EF4-FFF2-40B4-BE49-F238E27FC236}">
                <a16:creationId xmlns:a16="http://schemas.microsoft.com/office/drawing/2014/main" id="{09234F07-7B2C-9D4B-A305-651D0B9DD38C}"/>
              </a:ext>
            </a:extLst>
          </p:cNvPr>
          <p:cNvSpPr txBox="1"/>
          <p:nvPr/>
        </p:nvSpPr>
        <p:spPr>
          <a:xfrm>
            <a:off x="9742943" y="291884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C</a:t>
            </a:r>
            <a:endParaRPr lang="en-US" dirty="0">
              <a:solidFill>
                <a:srgbClr val="000000"/>
              </a:solidFill>
              <a:latin typeface="Calibri"/>
              <a:ea typeface="Calibri"/>
              <a:cs typeface="Calibri"/>
              <a:sym typeface="Calibri"/>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15" name="Curved Connector 14">
            <a:extLst>
              <a:ext uri="{FF2B5EF4-FFF2-40B4-BE49-F238E27FC236}">
                <a16:creationId xmlns:a16="http://schemas.microsoft.com/office/drawing/2014/main" id="{E4377C46-02FB-994C-A0CF-4E9C1D325DEC}"/>
              </a:ext>
            </a:extLst>
          </p:cNvPr>
          <p:cNvCxnSpPr>
            <a:cxnSpLocks/>
          </p:cNvCxnSpPr>
          <p:nvPr/>
        </p:nvCxnSpPr>
        <p:spPr>
          <a:xfrm>
            <a:off x="4760312" y="1418118"/>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Curved Connector 39">
            <a:extLst>
              <a:ext uri="{FF2B5EF4-FFF2-40B4-BE49-F238E27FC236}">
                <a16:creationId xmlns:a16="http://schemas.microsoft.com/office/drawing/2014/main" id="{307C8E0F-B739-984C-B6BC-46298D54900E}"/>
              </a:ext>
            </a:extLst>
          </p:cNvPr>
          <p:cNvCxnSpPr/>
          <p:nvPr/>
        </p:nvCxnSpPr>
        <p:spPr>
          <a:xfrm flipV="1">
            <a:off x="5526781" y="1418118"/>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Freeform 45">
            <a:extLst>
              <a:ext uri="{FF2B5EF4-FFF2-40B4-BE49-F238E27FC236}">
                <a16:creationId xmlns:a16="http://schemas.microsoft.com/office/drawing/2014/main" id="{D9553C18-AF29-CA4B-A4CD-1CB3006DA452}"/>
              </a:ext>
            </a:extLst>
          </p:cNvPr>
          <p:cNvSpPr/>
          <p:nvPr/>
        </p:nvSpPr>
        <p:spPr>
          <a:xfrm>
            <a:off x="7193031" y="1375589"/>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0" name="Freeform 169">
            <a:extLst>
              <a:ext uri="{FF2B5EF4-FFF2-40B4-BE49-F238E27FC236}">
                <a16:creationId xmlns:a16="http://schemas.microsoft.com/office/drawing/2014/main" id="{2F3B611C-773A-8B43-9636-655D904AA858}"/>
              </a:ext>
            </a:extLst>
          </p:cNvPr>
          <p:cNvSpPr/>
          <p:nvPr/>
        </p:nvSpPr>
        <p:spPr>
          <a:xfrm>
            <a:off x="9865542" y="1472656"/>
            <a:ext cx="1126862" cy="1079691"/>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525815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4414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14:m>
                  <m:oMath xmlns:m="http://schemas.openxmlformats.org/officeDocument/2006/math">
                    <a:fld id="{825F15A7-03F4-43D7-82C5-3E23DA2F108C}" type="mathplaceholder">
                      <a:rPr lang="en-US" i="1" smtClean="0">
                        <a:solidFill>
                          <a:srgbClr val="000000"/>
                        </a:solidFill>
                        <a:latin typeface="Cambria Math" panose="02040503050406030204" pitchFamily="18" charset="0"/>
                        <a:cs typeface="Calibri"/>
                        <a:sym typeface="Calibri"/>
                      </a:rPr>
                      <a:t>Type equation here.</a:t>
                    </a:fld>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441453"/>
              </a:xfrm>
              <a:prstGeom prst="rect">
                <a:avLst/>
              </a:prstGeom>
              <a:blipFill>
                <a:blip r:embed="rId5"/>
                <a:stretch>
                  <a:fillRect l="-2524" r="-347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is ambient temperature,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acc>
                      <m:accPr>
                        <m:chr m:val="̇"/>
                        <m:ctrlPr>
                          <a:rPr lang="en-US" i="1" smtClean="0">
                            <a:solidFill>
                              <a:srgbClr val="000000"/>
                            </a:solidFill>
                            <a:latin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cs typeface="Calibri"/>
                            <a:sym typeface="Calibri"/>
                          </a:rPr>
                          <m:t>𝑇</m:t>
                        </m:r>
                      </m:e>
                    </m:acc>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is the thermal capacitance</a:t>
                </a:r>
                <a:endParaRPr lang="en-US"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r>
                  <a:rPr lang="en-US"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𝑓</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𝑓</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𝑡</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acc>
                      <m:accPr>
                        <m:chr m:val="̇"/>
                        <m:ctrlPr>
                          <a:rPr lang="en-US" b="0" i="1" smtClean="0">
                            <a:solidFill>
                              <a:srgbClr val="000000"/>
                            </a:solidFill>
                            <a:latin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e>
                    </m:acc>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𝑡</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𝑗</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823"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686940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x</a:t>
            </a:r>
          </a:p>
        </p:txBody>
      </p:sp>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534109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15952" y="1386540"/>
            <a:ext cx="5769976" cy="49192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a:p>
            <a:pPr marL="285750" indent="-285750" defTabSz="457200" latinLnBrk="1" hangingPunct="0">
              <a:buFont typeface="Arial" panose="020B0604020202020204" pitchFamily="34" charset="0"/>
              <a:buChar char="•"/>
            </a:pPr>
            <a:r>
              <a:rPr lang="en-US" dirty="0">
                <a:solidFill>
                  <a:srgbClr val="000000"/>
                </a:solidFill>
              </a:rPr>
              <a:t>For function generator connect through 1.5K</a:t>
            </a:r>
            <a:endParaRPr lang="en-US" dirty="0">
              <a:solidFill>
                <a:srgbClr val="000000"/>
              </a:solidFill>
              <a:latin typeface="Calibri"/>
              <a:ea typeface="Calibri"/>
              <a:cs typeface="Calibri"/>
              <a:sym typeface="Calibri"/>
            </a:endParaRP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553200" y="160664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L9: T68-7 62 turns</a:t>
            </a:r>
          </a:p>
          <a:p>
            <a:pPr marL="285750" indent="-285750" defTabSz="457200" latinLnBrk="1" hangingPunct="0">
              <a:buFont typeface="Arial" panose="020B0604020202020204" pitchFamily="34" charset="0"/>
              <a:buChar char="•"/>
            </a:pPr>
            <a:r>
              <a:rPr lang="en-US" sz="1600" dirty="0">
                <a:solidFill>
                  <a:srgbClr val="000000"/>
                </a:solidFill>
              </a:rPr>
              <a:t>Check MVAM108 capacitor when R</a:t>
            </a:r>
            <a:r>
              <a:rPr lang="en-US" sz="1600" baseline="-25000" dirty="0">
                <a:solidFill>
                  <a:srgbClr val="000000"/>
                </a:solidFill>
              </a:rPr>
              <a:t>17</a:t>
            </a:r>
            <a:r>
              <a:rPr lang="en-US" sz="1600" dirty="0">
                <a:solidFill>
                  <a:srgbClr val="000000"/>
                </a:solidFill>
              </a:rPr>
              <a:t> is high and low</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Start resistor </a:t>
            </a:r>
            <a:r>
              <a:rPr lang="en-US" sz="1600" dirty="0">
                <a:solidFill>
                  <a:srgbClr val="000000"/>
                </a:solidFill>
              </a:rPr>
              <a:t>(R</a:t>
            </a:r>
            <a:r>
              <a:rPr lang="en-US" sz="1600" baseline="-25000" dirty="0">
                <a:solidFill>
                  <a:srgbClr val="000000"/>
                </a:solidFill>
              </a:rPr>
              <a:t>21</a:t>
            </a:r>
            <a:r>
              <a:rPr lang="en-US" sz="1600" dirty="0">
                <a:solidFill>
                  <a:srgbClr val="000000"/>
                </a:solidFill>
              </a:rPr>
              <a:t>) pulls gat to ground at start</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When gain limiting diode (D9) conducts, it pulls gate negative</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Oscillator keeps growing as long as g</a:t>
            </a:r>
            <a:r>
              <a:rPr lang="en-US" sz="1600" baseline="-25000" dirty="0">
                <a:solidFill>
                  <a:srgbClr val="000000"/>
                </a:solidFill>
                <a:latin typeface="Calibri"/>
                <a:ea typeface="Calibri"/>
                <a:cs typeface="Calibri"/>
                <a:sym typeface="Calibri"/>
              </a:rPr>
              <a:t>m</a:t>
            </a:r>
            <a:r>
              <a:rPr lang="en-US" sz="1600" dirty="0">
                <a:solidFill>
                  <a:srgbClr val="000000"/>
                </a:solidFill>
                <a:latin typeface="Calibri"/>
                <a:ea typeface="Calibri"/>
                <a:cs typeface="Calibri"/>
                <a:sym typeface="Calibri"/>
              </a:rPr>
              <a:t>&gt;1/R</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Measure DC voltage across wiper in R17</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Calculate expected V for large signal oscillation</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How does this change if we consider the inductor and source-drain resistance</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How does the frequency change as R17 changes?</a:t>
            </a:r>
          </a:p>
          <a:p>
            <a:pPr marL="342900" indent="-342900" defTabSz="457200" latinLnBrk="1" hangingPunct="0">
              <a:buFont typeface="+mj-lt"/>
              <a:buAutoNum type="arabicPeriod"/>
            </a:pPr>
            <a:r>
              <a:rPr lang="en-US" sz="1600" dirty="0" err="1">
                <a:solidFill>
                  <a:srgbClr val="000000"/>
                </a:solidFill>
                <a:latin typeface="Calibri"/>
                <a:ea typeface="Calibri"/>
                <a:cs typeface="Calibri"/>
                <a:sym typeface="Calibri"/>
              </a:rPr>
              <a:t>Callculate</a:t>
            </a:r>
            <a:r>
              <a:rPr lang="en-US" sz="1600" dirty="0">
                <a:solidFill>
                  <a:srgbClr val="000000"/>
                </a:solidFill>
                <a:latin typeface="Calibri"/>
                <a:ea typeface="Calibri"/>
                <a:cs typeface="Calibri"/>
                <a:sym typeface="Calibri"/>
              </a:rPr>
              <a:t> the oscillation frequency and the loss ratio |V/V</a:t>
            </a:r>
            <a:r>
              <a:rPr lang="en-US" sz="1600" baseline="-25000" dirty="0">
                <a:solidFill>
                  <a:srgbClr val="000000"/>
                </a:solidFill>
                <a:latin typeface="Calibri"/>
                <a:ea typeface="Calibri"/>
                <a:cs typeface="Calibri"/>
                <a:sym typeface="Calibri"/>
              </a:rPr>
              <a:t>I</a:t>
            </a:r>
            <a:r>
              <a:rPr lang="en-US" sz="1600"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4168085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1404008" cy="31123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is a square wave with period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oMath>
                </a14:m>
                <a:r>
                  <a:rPr lang="en-US" dirty="0">
                    <a:solidFill>
                      <a:srgbClr val="000000"/>
                    </a:solidFill>
                    <a:sym typeface="Calibri"/>
                  </a:rPr>
                  <a:t>.  Expanding this in a Fourier series, we get:</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𝑙𝑜</m:t>
                        </m:r>
                      </m:sub>
                    </m:sSub>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𝑡</m:t>
                        </m:r>
                      </m:e>
                    </m:d>
                    <m:r>
                      <a:rPr lang="en-US" b="0" i="0" smtClean="0">
                        <a:solidFill>
                          <a:srgbClr val="000000"/>
                        </a:solidFill>
                        <a:latin typeface="Cambria Math" panose="02040503050406030204" pitchFamily="18" charset="0"/>
                        <a:sym typeface="Calibri"/>
                      </a:rPr>
                      <m:t>= </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4</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r>
                      <a:rPr lang="en-US" b="0" i="1" smtClean="0">
                        <a:solidFill>
                          <a:srgbClr val="000000"/>
                        </a:solidFill>
                        <a:latin typeface="Cambria Math" panose="02040503050406030204" pitchFamily="18" charset="0"/>
                        <a:sym typeface="Calibri"/>
                      </a:rPr>
                      <m:t>(</m:t>
                    </m:r>
                    <m:func>
                      <m:funcPr>
                        <m:ctrlPr>
                          <a:rPr lang="en-US" b="0" i="1" smtClean="0">
                            <a:solidFill>
                              <a:srgbClr val="000000"/>
                            </a:solidFill>
                            <a:latin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sym typeface="Calibri"/>
                              </a:rPr>
                            </m:ctrlPr>
                          </m:dPr>
                          <m:e>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𝑡</m:t>
                            </m:r>
                          </m:e>
                        </m:d>
                      </m:e>
                    </m:func>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func>
                          <m:funcPr>
                            <m:ctrlPr>
                              <a:rPr lang="en-US" b="0" i="1" smtClean="0">
                                <a:solidFill>
                                  <a:srgbClr val="000000"/>
                                </a:solidFill>
                                <a:latin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3</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3</m:t>
                        </m:r>
                      </m:den>
                    </m:f>
                    <m:r>
                      <a:rPr lang="en-US" b="0" i="1" smtClean="0">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5</m:t>
                                </m:r>
                                <m:sSub>
                                  <m:sSubPr>
                                    <m:ctrlPr>
                                      <a:rPr lang="en-US"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i="1">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5</m:t>
                        </m:r>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𝑉</m:t>
                        </m:r>
                      </m:e>
                      <m:sub>
                        <m:r>
                          <a:rPr lang="en-US" b="0" i="1" dirty="0" smtClean="0">
                            <a:solidFill>
                              <a:srgbClr val="000000"/>
                            </a:solidFill>
                            <a:latin typeface="Cambria Math" panose="02040503050406030204" pitchFamily="18" charset="0"/>
                            <a:sym typeface="Calibri"/>
                          </a:rPr>
                          <m:t>𝑟𝑓</m:t>
                        </m:r>
                      </m:sub>
                    </m:sSub>
                    <m:d>
                      <m:dPr>
                        <m:ctrlPr>
                          <a:rPr lang="en-US" b="0" i="1" dirty="0" smtClean="0">
                            <a:solidFill>
                              <a:srgbClr val="000000"/>
                            </a:solidFill>
                            <a:latin typeface="Cambria Math" panose="02040503050406030204" pitchFamily="18" charset="0"/>
                            <a:sym typeface="Calibri"/>
                          </a:rPr>
                        </m:ctrlPr>
                      </m:dPr>
                      <m:e>
                        <m:r>
                          <a:rPr lang="en-US" b="0" i="1" dirty="0" smtClean="0">
                            <a:solidFill>
                              <a:srgbClr val="000000"/>
                            </a:solidFill>
                            <a:latin typeface="Cambria Math" panose="02040503050406030204" pitchFamily="18" charset="0"/>
                            <a:sym typeface="Calibri"/>
                          </a:rPr>
                          <m:t>𝑡</m:t>
                        </m:r>
                      </m:e>
                    </m:d>
                    <m:r>
                      <a:rPr lang="en-US" b="0" i="1" dirty="0" smtClean="0">
                        <a:solidFill>
                          <a:srgbClr val="000000"/>
                        </a:solidFill>
                        <a:latin typeface="Cambria Math" panose="02040503050406030204" pitchFamily="18" charset="0"/>
                        <a:sym typeface="Calibri"/>
                      </a:rPr>
                      <m:t>=</m:t>
                    </m:r>
                    <m:sSub>
                      <m:sSubPr>
                        <m:ctrlPr>
                          <a:rPr lang="en-US" b="0"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𝑉</m:t>
                        </m:r>
                      </m:e>
                      <m:sub>
                        <m:r>
                          <a:rPr lang="en-US" b="0" i="1" dirty="0" smtClean="0">
                            <a:solidFill>
                              <a:srgbClr val="000000"/>
                            </a:solidFill>
                            <a:latin typeface="Cambria Math" panose="02040503050406030204" pitchFamily="18" charset="0"/>
                            <a:sym typeface="Calibri"/>
                          </a:rPr>
                          <m:t>𝑟𝑓</m:t>
                        </m:r>
                      </m:sub>
                    </m:sSub>
                    <m:r>
                      <m:rPr>
                        <m:sty m:val="p"/>
                      </m:rPr>
                      <a:rPr lang="en-US" b="0" i="0" dirty="0" smtClean="0">
                        <a:solidFill>
                          <a:srgbClr val="000000"/>
                        </a:solidFill>
                        <a:latin typeface="Cambria Math" panose="02040503050406030204" pitchFamily="18" charset="0"/>
                        <a:sym typeface="Calibri"/>
                      </a:rPr>
                      <m:t>cos</m:t>
                    </m:r>
                    <m:r>
                      <a:rPr lang="en-US" b="0" i="1" dirty="0" smtClean="0">
                        <a:solidFill>
                          <a:srgbClr val="000000"/>
                        </a:solidFill>
                        <a:latin typeface="Cambria Math" panose="02040503050406030204" pitchFamily="18" charset="0"/>
                        <a:sym typeface="Calibri"/>
                      </a:rPr>
                      <m:t>⁡(</m:t>
                    </m:r>
                    <m:sSub>
                      <m:sSubPr>
                        <m:ctrlPr>
                          <a:rPr lang="en-US" b="0"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b="0" i="1" dirty="0" smtClean="0">
                            <a:solidFill>
                              <a:srgbClr val="000000"/>
                            </a:solidFill>
                            <a:latin typeface="Cambria Math" panose="02040503050406030204" pitchFamily="18" charset="0"/>
                            <a:sym typeface="Calibri"/>
                          </a:rPr>
                          <m:t>𝑟𝑓</m:t>
                        </m:r>
                      </m:sub>
                    </m:sSub>
                    <m:r>
                      <a:rPr lang="en-US" b="0" i="1" dirty="0" smtClean="0">
                        <a:solidFill>
                          <a:srgbClr val="000000"/>
                        </a:solidFill>
                        <a:latin typeface="Cambria Math" panose="02040503050406030204" pitchFamily="18" charset="0"/>
                        <a:sym typeface="Calibri"/>
                      </a:rPr>
                      <m:t>𝑡</m:t>
                    </m:r>
                    <m:r>
                      <a:rPr lang="en-US" b="0" i="1" dirty="0" smtClean="0">
                        <a:solidFill>
                          <a:srgbClr val="000000"/>
                        </a:solidFill>
                        <a:latin typeface="Cambria Math" panose="02040503050406030204" pitchFamily="18" charset="0"/>
                        <a:sym typeface="Calibri"/>
                      </a:rPr>
                      <m:t>)</m:t>
                    </m:r>
                  </m:oMath>
                </a14:m>
                <a:endParaRPr lang="en-US"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𝑙𝑜</m:t>
                        </m:r>
                      </m:sub>
                    </m:sSub>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𝑡</m:t>
                        </m:r>
                      </m:e>
                    </m:d>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𝑟𝑓</m:t>
                        </m:r>
                      </m:sub>
                    </m:sSub>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𝑡</m:t>
                        </m:r>
                      </m:e>
                    </m:d>
                    <m:r>
                      <a:rPr lang="en-US">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2</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𝑟𝑓</m:t>
                            </m:r>
                          </m:sub>
                        </m:sSub>
                      </m:num>
                      <m:den>
                        <m:r>
                          <a:rPr lang="en-US"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b="0" i="1" smtClean="0">
                            <a:solidFill>
                              <a:srgbClr val="000000"/>
                            </a:solidFill>
                            <a:latin typeface="Cambria Math" panose="02040503050406030204" pitchFamily="18" charset="0"/>
                            <a:sym typeface="Calibri"/>
                          </a:rPr>
                        </m:ctrlPr>
                      </m:dPr>
                      <m:e>
                        <m:sSub>
                          <m:sSubPr>
                            <m:ctrlPr>
                              <a:rPr lang="en-US" b="0" i="1" smtClean="0">
                                <a:solidFill>
                                  <a:srgbClr val="000000"/>
                                </a:solidFill>
                                <a:latin typeface="Cambria Math" panose="02040503050406030204" pitchFamily="18" charset="0"/>
                                <a:sym typeface="Calibri"/>
                              </a:rPr>
                            </m:ctrlPr>
                          </m:sSubPr>
                          <m:e>
                            <m:r>
                              <m:rPr>
                                <m:sty m:val="p"/>
                              </m:rPr>
                              <a:rPr lang="en-US" b="0" i="0" smtClean="0">
                                <a:solidFill>
                                  <a:srgbClr val="000000"/>
                                </a:solidFill>
                                <a:latin typeface="Cambria Math" panose="02040503050406030204" pitchFamily="18" charset="0"/>
                                <a:sym typeface="Calibri"/>
                              </a:rPr>
                              <m:t>cos</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func>
                          <m:funcPr>
                            <m:ctrlPr>
                              <a:rPr lang="en-US" b="0" i="1" smtClean="0">
                                <a:solidFill>
                                  <a:srgbClr val="000000"/>
                                </a:solidFill>
                                <a:latin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3</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3</m:t>
                        </m:r>
                      </m:den>
                    </m:f>
                    <m:r>
                      <a:rPr lang="en-US" b="0" i="1" smtClean="0">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5</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5</m:t>
                        </m:r>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 </a:t>
                </a:r>
                <a14:m>
                  <m:oMath xmlns:m="http://schemas.openxmlformats.org/officeDocument/2006/math">
                    <m:f>
                      <m:fPr>
                        <m:ctrlPr>
                          <a:rPr lang="en-US" i="1">
                            <a:solidFill>
                              <a:srgbClr val="000000"/>
                            </a:solidFill>
                            <a:latin typeface="Cambria Math" panose="02040503050406030204" pitchFamily="18" charset="0"/>
                            <a:sym typeface="Calibri"/>
                          </a:rPr>
                        </m:ctrlPr>
                      </m:fPr>
                      <m:num>
                        <m:r>
                          <a:rPr lang="en-US" i="1">
                            <a:solidFill>
                              <a:srgbClr val="000000"/>
                            </a:solidFill>
                            <a:latin typeface="Cambria Math" panose="02040503050406030204" pitchFamily="18" charset="0"/>
                            <a:sym typeface="Calibri"/>
                          </a:rPr>
                          <m:t>2</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𝑟𝑓</m:t>
                            </m:r>
                          </m:sub>
                        </m:sSub>
                      </m:num>
                      <m:den>
                        <m:r>
                          <a:rPr lang="en-US" i="1">
                            <a:solidFill>
                              <a:srgbClr val="000000"/>
                            </a:solidFill>
                            <a:latin typeface="Cambria Math" panose="02040503050406030204" pitchFamily="18" charset="0"/>
                            <a:ea typeface="Cambria Math" panose="02040503050406030204" pitchFamily="18" charset="0"/>
                            <a:sym typeface="Calibri"/>
                          </a:rPr>
                          <m:t>𝜋</m:t>
                        </m:r>
                      </m:den>
                    </m:f>
                    <m:d>
                      <m:dPr>
                        <m:ctrlPr>
                          <a:rPr lang="en-US" i="1">
                            <a:solidFill>
                              <a:srgbClr val="000000"/>
                            </a:solidFill>
                            <a:latin typeface="Cambria Math" panose="02040503050406030204" pitchFamily="18" charset="0"/>
                            <a:sym typeface="Calibri"/>
                          </a:rPr>
                        </m:ctrlPr>
                      </m:dPr>
                      <m:e>
                        <m:sSub>
                          <m:sSubPr>
                            <m:ctrlPr>
                              <a:rPr lang="en-US" i="1">
                                <a:solidFill>
                                  <a:srgbClr val="000000"/>
                                </a:solidFill>
                                <a:latin typeface="Cambria Math" panose="02040503050406030204" pitchFamily="18" charset="0"/>
                                <a:sym typeface="Calibri"/>
                              </a:rPr>
                            </m:ctrlPr>
                          </m:sSubPr>
                          <m:e>
                            <m:r>
                              <m:rPr>
                                <m:sty m:val="p"/>
                              </m:rPr>
                              <a:rPr lang="en-US">
                                <a:solidFill>
                                  <a:srgbClr val="000000"/>
                                </a:solidFill>
                                <a:latin typeface="Cambria Math" panose="02040503050406030204" pitchFamily="18" charset="0"/>
                                <a:sym typeface="Calibri"/>
                              </a:rPr>
                              <m:t>cos</m:t>
                            </m:r>
                            <m:r>
                              <a:rPr lang="en-US" i="1">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r>
                      <a:rPr lang="en-US" i="1">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3</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e>
                        </m:func>
                      </m:num>
                      <m:den>
                        <m:r>
                          <a:rPr lang="en-US" i="1">
                            <a:solidFill>
                              <a:srgbClr val="000000"/>
                            </a:solidFill>
                            <a:latin typeface="Cambria Math" panose="02040503050406030204" pitchFamily="18" charset="0"/>
                            <a:sym typeface="Calibri"/>
                          </a:rPr>
                          <m:t>3</m:t>
                        </m:r>
                      </m:den>
                    </m:f>
                    <m:r>
                      <a:rPr lang="en-US" i="1">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5</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e>
                        </m:func>
                      </m:num>
                      <m:den>
                        <m:r>
                          <a:rPr lang="en-US" i="1">
                            <a:solidFill>
                              <a:srgbClr val="000000"/>
                            </a:solidFill>
                            <a:latin typeface="Cambria Math" panose="02040503050406030204" pitchFamily="18" charset="0"/>
                            <a:sym typeface="Calibri"/>
                          </a:rPr>
                          <m:t>5</m:t>
                        </m:r>
                      </m:den>
                    </m:f>
                    <m:r>
                      <a:rPr lang="en-US" i="1">
                        <a:solidFill>
                          <a:srgbClr val="000000"/>
                        </a:solidFill>
                        <a:latin typeface="Cambria Math" panose="02040503050406030204" pitchFamily="18" charset="0"/>
                        <a:sym typeface="Calibri"/>
                      </a:rPr>
                      <m:t>…)</m:t>
                    </m:r>
                  </m:oMath>
                </a14:m>
                <a:endParaRPr lang="en-US"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𝑟𝑓</m:t>
                        </m:r>
                      </m:sub>
                    </m:sSub>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𝑟𝑓</m:t>
                        </m:r>
                      </m:sub>
                    </m:sSub>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p>
              <a:p>
                <a:pPr marL="285750" indent="-285750" latinLnBrk="1" hangingPunct="0">
                  <a:buFont typeface="Arial" panose="020B0604020202020204" pitchFamily="34" charset="0"/>
                  <a:buChar char="•"/>
                </a:pPr>
                <a:r>
                  <a:rPr lang="en-US" dirty="0">
                    <a:solidFill>
                      <a:srgbClr val="000000"/>
                    </a:solidFill>
                    <a:sym typeface="Calibri"/>
                  </a:rPr>
                  <a:t>We define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r>
                          <a:rPr lang="en-US" i="1">
                            <a:solidFill>
                              <a:srgbClr val="000000"/>
                            </a:solidFill>
                            <a:latin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𝑟𝑓</m:t>
                        </m:r>
                      </m:sub>
                    </m:sSub>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𝑟𝑓</m:t>
                        </m:r>
                      </m:sub>
                    </m:sSub>
                    <m:r>
                      <a:rPr lang="en-US" i="1">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2</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𝑟𝑓</m:t>
                            </m:r>
                          </m:sub>
                        </m:sSub>
                      </m:num>
                      <m:den>
                        <m:r>
                          <a:rPr lang="en-US" b="0" i="1" smtClean="0">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b="0" i="0" smtClean="0">
                        <a:solidFill>
                          <a:srgbClr val="000000"/>
                        </a:solidFill>
                        <a:latin typeface="Cambria Math" panose="02040503050406030204" pitchFamily="18" charset="0"/>
                        <a:sym typeface="Calibri"/>
                      </a:rPr>
                      <m:t>cos</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𝑡</m:t>
                        </m:r>
                      </m:e>
                    </m:d>
                    <m:r>
                      <a:rPr lang="en-US" i="1">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r>
                          <a:rPr lang="en-US" i="1">
                            <a:solidFill>
                              <a:srgbClr val="000000"/>
                            </a:solidFill>
                            <a:latin typeface="Cambria Math" panose="02040503050406030204" pitchFamily="18" charset="0"/>
                            <a:sym typeface="Calibri"/>
                          </a:rPr>
                          <m:t>2</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𝑟𝑓</m:t>
                            </m:r>
                          </m:sub>
                        </m:sSub>
                      </m:num>
                      <m:den>
                        <m:r>
                          <a:rPr lang="en-US" i="1">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a:solidFill>
                          <a:srgbClr val="000000"/>
                        </a:solidFill>
                        <a:latin typeface="Cambria Math" panose="02040503050406030204" pitchFamily="18" charset="0"/>
                        <a:sym typeface="Calibri"/>
                      </a:rPr>
                      <m:t>cos</m:t>
                    </m:r>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r>
                      <a:rPr lang="en-US" i="1">
                        <a:solidFill>
                          <a:srgbClr val="000000"/>
                        </a:solidFill>
                        <a:latin typeface="Cambria Math" panose="02040503050406030204" pitchFamily="18" charset="0"/>
                        <a:sym typeface="Calibri"/>
                      </a:rPr>
                      <m:t>)</m:t>
                    </m:r>
                  </m:oMath>
                </a14:m>
                <a:endParaRPr lang="en-US"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𝑖</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𝑖𝑓</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𝑖𝑓</m:t>
                        </m:r>
                      </m:sub>
                    </m:sSub>
                    <m:r>
                      <a:rPr lang="en-US" b="0" i="1" smtClean="0">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sym typeface="Calibri"/>
                  </a:rPr>
                  <a:t> ,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sym typeface="Calibri"/>
                  </a:rPr>
                  <a:t> is a spurious signal.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1404008" cy="3112310"/>
              </a:xfrm>
              <a:prstGeom prst="rect">
                <a:avLst/>
              </a:prstGeom>
              <a:blipFill>
                <a:blip r:embed="rId3"/>
                <a:stretch>
                  <a:fillRect l="-667" t="-1224" r="-2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Measure conversion gain of the Mixer.</a:t>
            </a:r>
          </a:p>
          <a:p>
            <a:pPr marL="342900" indent="-342900" defTabSz="457200" latinLnBrk="1" hangingPunct="0">
              <a:buFont typeface="+mj-lt"/>
              <a:buAutoNum type="arabicPeriod"/>
            </a:pPr>
            <a:r>
              <a:rPr lang="en-US" dirty="0">
                <a:solidFill>
                  <a:srgbClr val="000000"/>
                </a:solidFill>
              </a:rPr>
              <a:t>How much attenuation is provided by pot?</a:t>
            </a:r>
          </a:p>
          <a:p>
            <a:pPr marL="342900" indent="-342900" defTabSz="457200" latinLnBrk="1" hangingPunct="0">
              <a:buFont typeface="+mj-lt"/>
              <a:buAutoNum type="arabicPeriod"/>
            </a:pPr>
            <a:r>
              <a:rPr lang="en-US" dirty="0">
                <a:solidFill>
                  <a:srgbClr val="000000"/>
                </a:solidFill>
              </a:rPr>
              <a:t>By how many dB is the image response </a:t>
            </a:r>
            <a:r>
              <a:rPr lang="en-US" dirty="0" err="1">
                <a:solidFill>
                  <a:srgbClr val="000000"/>
                </a:solidFill>
              </a:rPr>
              <a:t>surpressed</a:t>
            </a:r>
            <a:endParaRPr lang="en-US" dirty="0">
              <a:solidFill>
                <a:srgbClr val="000000"/>
              </a:solidFill>
            </a:endParaRPr>
          </a:p>
        </p:txBody>
      </p:sp>
      <p:grpSp>
        <p:nvGrpSpPr>
          <p:cNvPr id="3" name="Group 2">
            <a:extLst>
              <a:ext uri="{FF2B5EF4-FFF2-40B4-BE49-F238E27FC236}">
                <a16:creationId xmlns:a16="http://schemas.microsoft.com/office/drawing/2014/main" id="{CF59408C-9605-5B44-9978-20BDB3A327B7}"/>
              </a:ext>
            </a:extLst>
          </p:cNvPr>
          <p:cNvGrpSpPr/>
          <p:nvPr/>
        </p:nvGrpSpPr>
        <p:grpSpPr>
          <a:xfrm>
            <a:off x="5776609" y="1406495"/>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Adjust C17 for minimum oscillation frequency and record it</a:t>
            </a:r>
          </a:p>
          <a:p>
            <a:pPr marL="342900" indent="-342900" defTabSz="457200" latinLnBrk="1" hangingPunct="0">
              <a:buFont typeface="+mj-lt"/>
              <a:buAutoNum type="arabicPeriod"/>
            </a:pPr>
            <a:r>
              <a:rPr lang="en-US" dirty="0">
                <a:solidFill>
                  <a:srgbClr val="000000"/>
                </a:solidFill>
              </a:rPr>
              <a:t>Calculate the minimum oscillation frequency you’d expect</a:t>
            </a:r>
          </a:p>
          <a:p>
            <a:pPr marL="342900" indent="-342900" defTabSz="457200" latinLnBrk="1" hangingPunct="0">
              <a:buFont typeface="+mj-lt"/>
              <a:buAutoNum type="arabicPeriod"/>
            </a:pPr>
            <a:r>
              <a:rPr lang="en-US" dirty="0">
                <a:solidFill>
                  <a:srgbClr val="000000"/>
                </a:solidFill>
              </a:rPr>
              <a:t>Measure the temperature coefficient for the BFO</a:t>
            </a:r>
          </a:p>
          <a:p>
            <a:pPr marL="342900" indent="-342900" defTabSz="457200" latinLnBrk="1" hangingPunct="0">
              <a:buFont typeface="+mj-lt"/>
              <a:buAutoNum type="arabicPeriod"/>
            </a:pPr>
            <a:r>
              <a:rPr lang="en-US" dirty="0">
                <a:solidFill>
                  <a:srgbClr val="000000"/>
                </a:solidFill>
              </a:rPr>
              <a:t>Measure the gain through the receiver from the antenna through the product detector</a:t>
            </a:r>
          </a:p>
          <a:p>
            <a:pPr marL="342900" indent="-342900" defTabSz="457200" latinLnBrk="1" hangingPunct="0">
              <a:buFont typeface="+mj-lt"/>
              <a:buAutoNum type="arabicPeriod"/>
            </a:pPr>
            <a:r>
              <a:rPr lang="en-US" dirty="0">
                <a:solidFill>
                  <a:srgbClr val="000000"/>
                </a:solidFill>
              </a:rPr>
              <a:t>Find the f5 spur calculate the expected f3</a:t>
            </a:r>
          </a:p>
          <a:p>
            <a:pPr marL="342900" indent="-342900" defTabSz="457200" latinLnBrk="1" hangingPunct="0">
              <a:buFont typeface="+mj-lt"/>
              <a:buAutoNum type="arabicPeriod"/>
            </a:pPr>
            <a:r>
              <a:rPr lang="en-US" dirty="0">
                <a:solidFill>
                  <a:srgbClr val="000000"/>
                </a:solidFill>
              </a:rPr>
              <a:t>By how much is the if spur </a:t>
            </a:r>
            <a:r>
              <a:rPr lang="en-US" dirty="0" err="1">
                <a:solidFill>
                  <a:srgbClr val="000000"/>
                </a:solidFill>
              </a:rPr>
              <a:t>surpressed</a:t>
            </a:r>
            <a:endParaRPr lang="en-US"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How much would you expect the inductor to lower the </a:t>
            </a:r>
            <a:r>
              <a:rPr lang="en-US" dirty="0" err="1">
                <a:solidFill>
                  <a:srgbClr val="000000"/>
                </a:solidFill>
              </a:rPr>
              <a:t>oscilation</a:t>
            </a:r>
            <a:r>
              <a:rPr lang="en-US" dirty="0">
                <a:solidFill>
                  <a:srgbClr val="000000"/>
                </a:solidFill>
              </a:rPr>
              <a:t> frequency</a:t>
            </a:r>
          </a:p>
          <a:p>
            <a:pPr marL="342900" indent="-342900" defTabSz="457200" latinLnBrk="1"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latinLnBrk="1" hangingPunct="0">
              <a:buFont typeface="+mj-lt"/>
              <a:buAutoNum type="arabicPeriod"/>
            </a:pPr>
            <a:r>
              <a:rPr lang="en-US" dirty="0">
                <a:solidFill>
                  <a:srgbClr val="000000"/>
                </a:solidFill>
              </a:rPr>
              <a:t>Measure the rise and fall time of keying response</a:t>
            </a:r>
          </a:p>
          <a:p>
            <a:pPr marL="342900" indent="-342900" defTabSz="457200" latinLnBrk="1"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Calculate input V</a:t>
            </a:r>
            <a:r>
              <a:rPr lang="en-US" baseline="-25000" dirty="0">
                <a:solidFill>
                  <a:srgbClr val="000000"/>
                </a:solidFill>
              </a:rPr>
              <a:t>i</a:t>
            </a:r>
            <a:r>
              <a:rPr lang="en-US" dirty="0">
                <a:solidFill>
                  <a:srgbClr val="000000"/>
                </a:solidFill>
              </a:rPr>
              <a:t> assuming very high input impedance</a:t>
            </a:r>
          </a:p>
          <a:p>
            <a:pPr marL="342900" indent="-342900" defTabSz="457200" latinLnBrk="1" hangingPunct="0">
              <a:buFont typeface="+mj-lt"/>
              <a:buAutoNum type="arabicPeriod"/>
            </a:pPr>
            <a:r>
              <a:rPr lang="en-US" dirty="0">
                <a:solidFill>
                  <a:srgbClr val="000000"/>
                </a:solidFill>
              </a:rPr>
              <a:t>Measure the voltage gain </a:t>
            </a:r>
            <a:r>
              <a:rPr lang="en-US" dirty="0" err="1">
                <a:solidFill>
                  <a:srgbClr val="000000"/>
                </a:solidFill>
              </a:rPr>
              <a:t>Gv</a:t>
            </a:r>
            <a:r>
              <a:rPr lang="en-US" dirty="0">
                <a:solidFill>
                  <a:srgbClr val="000000"/>
                </a:solidFill>
              </a:rPr>
              <a:t> at high frequency and 3dB </a:t>
            </a:r>
            <a:r>
              <a:rPr lang="en-US" dirty="0" err="1">
                <a:solidFill>
                  <a:srgbClr val="000000"/>
                </a:solidFill>
              </a:rPr>
              <a:t>rolloff</a:t>
            </a:r>
            <a:endParaRPr lang="en-US"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
        <p:nvSpPr>
          <p:cNvPr id="3" name="TextBox 2">
            <a:extLst>
              <a:ext uri="{FF2B5EF4-FFF2-40B4-BE49-F238E27FC236}">
                <a16:creationId xmlns:a16="http://schemas.microsoft.com/office/drawing/2014/main" id="{2DBF1687-B21C-5C47-A42B-DE430E308A07}"/>
              </a:ext>
            </a:extLst>
          </p:cNvPr>
          <p:cNvSpPr txBox="1"/>
          <p:nvPr/>
        </p:nvSpPr>
        <p:spPr>
          <a:xfrm>
            <a:off x="4310976" y="1355551"/>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69063" y="4005239"/>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311931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6618705" cy="50106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dirty="0">
                    <a:solidFill>
                      <a:srgbClr val="000000"/>
                    </a:solidFill>
                  </a:rPr>
                  <a:t>wave is of form </a:t>
                </a:r>
                <a14:m>
                  <m:oMath xmlns:m="http://schemas.openxmlformats.org/officeDocument/2006/math">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exp</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𝑡</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𝑗</m:t>
                            </m:r>
                            <m:r>
                              <a:rPr lang="en-US" i="1">
                                <a:solidFill>
                                  <a:srgbClr val="000000"/>
                                </a:solidFill>
                                <a:latin typeface="Cambria Math" panose="02040503050406030204" pitchFamily="18" charset="0"/>
                                <a:ea typeface="Cambria Math" panose="02040503050406030204" pitchFamily="18" charset="0"/>
                              </a:rPr>
                              <m:t>𝛽</m:t>
                            </m:r>
                            <m:r>
                              <a:rPr lang="en-US" i="1">
                                <a:solidFill>
                                  <a:srgbClr val="000000"/>
                                </a:solidFill>
                                <a:latin typeface="Cambria Math" panose="02040503050406030204" pitchFamily="18" charset="0"/>
                                <a:ea typeface="Cambria Math" panose="02040503050406030204" pitchFamily="18" charset="0"/>
                              </a:rPr>
                              <m:t>𝑧</m:t>
                            </m:r>
                          </m:e>
                        </m:d>
                      </m:e>
                    </m:func>
                  </m:oMath>
                </a14:m>
                <a:endPar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𝐸</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𝑗</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𝜇</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𝜔</m:t>
                    </m:r>
                    <m:r>
                      <a:rPr lang="en-US" i="1">
                        <a:solidFill>
                          <a:srgbClr val="000000"/>
                        </a:solidFill>
                        <a:latin typeface="Cambria Math" panose="02040503050406030204" pitchFamily="18" charset="0"/>
                        <a:ea typeface="Cambria Math" panose="02040503050406030204" pitchFamily="18" charset="0"/>
                        <a:sym typeface="Calibri"/>
                      </a:rPr>
                      <m:t>𝐻</m:t>
                    </m:r>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𝐵</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𝑗</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𝐸</m:t>
                    </m:r>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acc>
                      <m:accPr>
                        <m:chr m:val="̂"/>
                        <m:ctrlPr>
                          <a:rPr lang="en-US" i="1">
                            <a:solidFill>
                              <a:srgbClr val="000000"/>
                            </a:solidFill>
                            <a:latin typeface="Cambria Math" panose="02040503050406030204" pitchFamily="18" charset="0"/>
                            <a:ea typeface="Cambria Math" panose="02040503050406030204" pitchFamily="18" charset="0"/>
                          </a:rPr>
                        </m:ctrlPr>
                      </m:accPr>
                      <m:e>
                        <m:r>
                          <a:rPr lang="en-US" i="1">
                            <a:solidFill>
                              <a:srgbClr val="000000"/>
                            </a:solidFill>
                            <a:latin typeface="Cambria Math" panose="02040503050406030204" pitchFamily="18" charset="0"/>
                            <a:ea typeface="Cambria Math" panose="02040503050406030204" pitchFamily="18" charset="0"/>
                          </a:rPr>
                          <m:t>𝑧</m:t>
                        </m:r>
                      </m:e>
                    </m:acc>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𝐸</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𝐻</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𝑥</m:t>
                        </m:r>
                      </m:sub>
                    </m:sSub>
                    <m:acc>
                      <m:accPr>
                        <m:chr m:val="̂"/>
                        <m:ctrlPr>
                          <a:rPr lang="en-US" i="1">
                            <a:solidFill>
                              <a:srgbClr val="000000"/>
                            </a:solidFill>
                            <a:latin typeface="Cambria Math" panose="02040503050406030204" pitchFamily="18" charset="0"/>
                            <a:ea typeface="Cambria Math" panose="02040503050406030204" pitchFamily="18" charset="0"/>
                          </a:rPr>
                        </m:ctrlPr>
                      </m:accPr>
                      <m:e>
                        <m:r>
                          <a:rPr lang="en-US" i="1">
                            <a:solidFill>
                              <a:srgbClr val="000000"/>
                            </a:solidFill>
                            <a:latin typeface="Cambria Math" panose="02040503050406030204" pitchFamily="18" charset="0"/>
                            <a:ea typeface="Cambria Math" panose="02040503050406030204" pitchFamily="18" charset="0"/>
                          </a:rPr>
                          <m:t>𝑦</m:t>
                        </m:r>
                      </m:e>
                    </m:acc>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𝐻</m:t>
                    </m:r>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ea typeface="Cambria Math" panose="02040503050406030204" pitchFamily="18" charset="0"/>
                  </a:rPr>
                  <a:t>Substituting and taking the restricted cross products, we </a:t>
                </a:r>
              </a:p>
              <a:p>
                <a:pPr algn="l" rtl="0" latinLnBrk="1" hangingPunct="0"/>
                <a:r>
                  <a:rPr lang="en-US" dirty="0">
                    <a:solidFill>
                      <a:srgbClr val="000000"/>
                    </a:solidFill>
                    <a:ea typeface="Cambria Math" panose="02040503050406030204" pitchFamily="18" charset="0"/>
                  </a:rPr>
                  <a:t>     get: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𝑥</m:t>
                        </m:r>
                      </m:sub>
                    </m:sSub>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𝜔</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𝜔</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𝛽</m:t>
                        </m:r>
                      </m:den>
                    </m:f>
                  </m:oMath>
                </a14:m>
                <a:r>
                  <a:rPr lang="en-US" dirty="0">
                    <a:solidFill>
                      <a:srgbClr val="000000"/>
                    </a:solidFill>
                    <a:ea typeface="Cambria Math" panose="02040503050406030204" pitchFamily="18" charset="0"/>
                  </a:rPr>
                  <a:t>, so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𝜔</m:t>
                    </m:r>
                    <m:rad>
                      <m:radPr>
                        <m:degHide m:val="on"/>
                        <m:ctrlPr>
                          <a:rPr lang="en-US" i="1">
                            <a:solidFill>
                              <a:srgbClr val="000000"/>
                            </a:solidFill>
                            <a:latin typeface="Cambria Math" panose="02040503050406030204" pitchFamily="18" charset="0"/>
                            <a:ea typeface="Cambria Math" panose="02040503050406030204" pitchFamily="18" charset="0"/>
                          </a:rPr>
                        </m:ctrlPr>
                      </m:radPr>
                      <m:deg/>
                      <m:e>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e>
                    </m:rad>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rPr>
                  <a:t>Power density: </a:t>
                </a:r>
                <a14:m>
                  <m:oMath xmlns:m="http://schemas.openxmlformats.org/officeDocument/2006/math">
                    <m:r>
                      <a:rPr lang="en-US" i="1">
                        <a:solidFill>
                          <a:srgbClr val="000000"/>
                        </a:solidFill>
                        <a:latin typeface="Cambria Math" panose="02040503050406030204" pitchFamily="18" charset="0"/>
                      </a:rPr>
                      <m:t>𝑆</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𝑅𝑒</m:t>
                    </m:r>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acc>
                              <m:accPr>
                                <m:chr m:val="̅"/>
                                <m:ctrlPr>
                                  <a:rPr lang="en-US" i="1">
                                    <a:solidFill>
                                      <a:srgbClr val="000000"/>
                                    </a:solidFill>
                                    <a:latin typeface="Cambria Math" panose="02040503050406030204" pitchFamily="18" charset="0"/>
                                  </a:rPr>
                                </m:ctrlPr>
                              </m:acc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𝑦</m:t>
                                    </m:r>
                                  </m:sub>
                                </m:sSub>
                              </m:e>
                            </m:acc>
                          </m:num>
                          <m:den>
                            <m:r>
                              <a:rPr lang="en-US" i="1">
                                <a:solidFill>
                                  <a:srgbClr val="000000"/>
                                </a:solidFill>
                                <a:latin typeface="Cambria Math" panose="02040503050406030204" pitchFamily="18" charset="0"/>
                              </a:rPr>
                              <m:t>2</m:t>
                            </m:r>
                          </m:den>
                        </m:f>
                      </m:e>
                    </m:d>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e>
                            </m:d>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num>
                      <m:den>
                        <m:r>
                          <a:rPr lang="en-US" i="1">
                            <a:solidFill>
                              <a:srgbClr val="000000"/>
                            </a:solidFill>
                            <a:latin typeface="Cambria Math" panose="02040503050406030204" pitchFamily="18" charset="0"/>
                          </a:rPr>
                          <m:t>2</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latinLnBrk="1" hangingPunct="0">
                  <a:buFont typeface="Arial" panose="020B0604020202020204" pitchFamily="34" charset="0"/>
                  <a:buChar char="•"/>
                </a:pPr>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𝑦</m:t>
                            </m:r>
                          </m:sub>
                        </m:sSub>
                      </m:den>
                    </m:f>
                    <m:r>
                      <a:rPr lang="en-US" i="1">
                        <a:solidFill>
                          <a:srgbClr val="000000"/>
                        </a:solidFill>
                        <a:latin typeface="Cambria Math" panose="02040503050406030204" pitchFamily="18" charset="0"/>
                      </a:rPr>
                      <m:t>=</m:t>
                    </m:r>
                    <m:rad>
                      <m:radPr>
                        <m:degHide m:val="on"/>
                        <m:ctrlPr>
                          <a:rPr lang="en-US" i="1">
                            <a:solidFill>
                              <a:srgbClr val="000000"/>
                            </a:solidFill>
                            <a:latin typeface="Cambria Math" panose="02040503050406030204" pitchFamily="18" charset="0"/>
                          </a:rPr>
                        </m:ctrlPr>
                      </m:radPr>
                      <m:deg/>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rPr>
                                  <m:t>0</m:t>
                                </m:r>
                              </m:sub>
                            </m:sSub>
                          </m:den>
                        </m:f>
                      </m:e>
                    </m:rad>
                    <m:r>
                      <a:rPr lang="en-US" i="1">
                        <a:solidFill>
                          <a:srgbClr val="000000"/>
                        </a:solidFill>
                        <a:latin typeface="Cambria Math" panose="02040503050406030204" pitchFamily="18" charset="0"/>
                      </a:rPr>
                      <m:t>=377</m:t>
                    </m:r>
                    <m:r>
                      <m:rPr>
                        <m:sty m:val="p"/>
                      </m:rPr>
                      <a:rPr lang="el-GR" i="1">
                        <a:solidFill>
                          <a:srgbClr val="000000"/>
                        </a:solidFill>
                        <a:latin typeface="Cambria Math" panose="02040503050406030204" pitchFamily="18" charset="0"/>
                        <a:ea typeface="Cambria Math" panose="02040503050406030204" pitchFamily="18" charset="0"/>
                      </a:rPr>
                      <m:t>Ω</m:t>
                    </m:r>
                  </m:oMath>
                </a14:m>
                <a:endParaRPr lang="en-US" dirty="0">
                  <a:solidFill>
                    <a:srgbClr val="000000"/>
                  </a:solidFill>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𝐼</m:t>
                            </m:r>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𝑅</m:t>
                    </m:r>
                  </m:oMath>
                </a14:m>
                <a:r>
                  <a:rPr lang="en-US" dirty="0">
                    <a:solidFill>
                      <a:srgbClr val="000000"/>
                    </a:solidFill>
                    <a:latin typeface="Calibri"/>
                    <a:ea typeface="Calibri"/>
                    <a:cs typeface="Calibri"/>
                    <a:sym typeface="Calibri"/>
                  </a:rPr>
                  <a:t> is real part of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𝑅</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𝑙</m:t>
                        </m:r>
                      </m:sub>
                    </m:sSub>
                    <m:r>
                      <a:rPr lang="en-US">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𝜂</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num>
                      <m:den>
                        <m:r>
                          <a:rPr lang="en-US"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Power density for isotropic antenna: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6618705" cy="5010600"/>
              </a:xfrm>
              <a:prstGeom prst="rect">
                <a:avLst/>
              </a:prstGeom>
              <a:blipFill>
                <a:blip r:embed="rId3"/>
                <a:stretch>
                  <a:fillRect l="-1149" t="-759" r="-19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r="-51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5336005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latinLnBrk="1" hangingPunct="0">
                  <a:buFont typeface="+mj-lt"/>
                  <a:buAutoNum type="arabicPeriod"/>
                </a:pPr>
                <a:r>
                  <a:rPr lang="en-US" sz="2000">
                    <a:solidFill>
                      <a:srgbClr val="000000"/>
                    </a:solidFill>
                    <a:sym typeface="Calibri"/>
                  </a:rPr>
                  <a:t>Find </a:t>
                </a:r>
                <a:r>
                  <a:rPr lang="en-US" sz="2000" dirty="0">
                    <a:solidFill>
                      <a:srgbClr val="000000"/>
                    </a:solidFill>
                    <a:sym typeface="Calibri"/>
                  </a:rPr>
                  <a:t>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21732541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latinLnBrk="1"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–dBm.  Find the minimum transmission power.</a:t>
            </a:r>
          </a:p>
          <a:p>
            <a:pPr marL="457200" indent="-457200" latinLnBrk="1"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a:t>
            </a:r>
            <a:r>
              <a:rPr lang="en-US" sz="2000" dirty="0" err="1">
                <a:solidFill>
                  <a:srgbClr val="000000"/>
                </a:solidFill>
                <a:sym typeface="Calibri"/>
              </a:rPr>
              <a:t>koading</a:t>
            </a:r>
            <a:r>
              <a:rPr lang="en-US" sz="2000" dirty="0">
                <a:solidFill>
                  <a:srgbClr val="000000"/>
                </a:solidFill>
                <a:sym typeface="Calibri"/>
              </a:rPr>
              <a:t>,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18250294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83</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314701" y="-1500187"/>
            <a:ext cx="5724523" cy="10353675"/>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84</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9101" y="-649658"/>
            <a:ext cx="6680076"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85</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35464"/>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40480"/>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681351"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ohms</a:t>
            </a:r>
          </a:p>
          <a:p>
            <a:pPr marL="285750" indent="-285750">
              <a:buFont typeface="Arial" panose="020B0604020202020204" pitchFamily="34" charset="0"/>
              <a:buChar char="•"/>
            </a:pPr>
            <a:r>
              <a:rPr lang="en-US" dirty="0"/>
              <a:t>Capacitors: </a:t>
            </a:r>
            <a:r>
              <a:rPr lang="en-US" dirty="0" err="1"/>
              <a:t>picoFards</a:t>
            </a:r>
            <a:endParaRPr lang="en-US" dirty="0"/>
          </a:p>
          <a:p>
            <a:pPr marL="285750" indent="-285750">
              <a:buFont typeface="Arial" panose="020B0604020202020204" pitchFamily="34" charset="0"/>
              <a:buChar char="•"/>
            </a:pPr>
            <a:r>
              <a:rPr lang="en-US" dirty="0"/>
              <a:t>Inductors: </a:t>
            </a:r>
            <a:r>
              <a:rPr lang="en-US" dirty="0" err="1"/>
              <a:t>milliHenries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90</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Blank</a:t>
            </a:r>
          </a:p>
        </p:txBody>
      </p:sp>
    </p:spTree>
    <p:extLst>
      <p:ext uri="{BB962C8B-B14F-4D97-AF65-F5344CB8AC3E}">
        <p14:creationId xmlns:p14="http://schemas.microsoft.com/office/powerpoint/2010/main" val="19630014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1565</TotalTime>
  <Words>7352</Words>
  <Application>Microsoft Macintosh PowerPoint</Application>
  <PresentationFormat>Widescreen</PresentationFormat>
  <Paragraphs>1649</Paragraphs>
  <Slides>90</Slides>
  <Notes>63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90</vt:i4>
      </vt:variant>
    </vt:vector>
  </HeadingPairs>
  <TitlesOfParts>
    <vt:vector size="97" baseType="lpstr">
      <vt:lpstr>Arial</vt:lpstr>
      <vt:lpstr>Calibri</vt:lpstr>
      <vt:lpstr>Calibri Light</vt:lpstr>
      <vt:lpstr>Cambria Math</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Morse</vt:lpstr>
      <vt:lpstr>Color codes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274</cp:revision>
  <dcterms:created xsi:type="dcterms:W3CDTF">2021-07-06T18:24:07Z</dcterms:created>
  <dcterms:modified xsi:type="dcterms:W3CDTF">2021-07-11T17:46:48Z</dcterms:modified>
</cp:coreProperties>
</file>